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60" r:id="rId3"/>
    <p:sldId id="258" r:id="rId4"/>
    <p:sldId id="257" r:id="rId5"/>
    <p:sldId id="261" r:id="rId6"/>
    <p:sldId id="266" r:id="rId7"/>
    <p:sldId id="286" r:id="rId8"/>
    <p:sldId id="279" r:id="rId9"/>
    <p:sldId id="268" r:id="rId10"/>
    <p:sldId id="281" r:id="rId11"/>
    <p:sldId id="285" r:id="rId12"/>
    <p:sldId id="272" r:id="rId13"/>
    <p:sldId id="287" r:id="rId14"/>
    <p:sldId id="295" r:id="rId15"/>
    <p:sldId id="296" r:id="rId16"/>
    <p:sldId id="297" r:id="rId17"/>
    <p:sldId id="298" r:id="rId18"/>
    <p:sldId id="275" r:id="rId19"/>
    <p:sldId id="294" r:id="rId20"/>
    <p:sldId id="292" r:id="rId21"/>
  </p:sldIdLst>
  <p:sldSz cx="9144000" cy="5143500" type="screen16x9"/>
  <p:notesSz cx="6858000" cy="9144000"/>
  <p:embeddedFontLs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Bebas Neu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CCF8DC-6B6F-45E2-AA42-91ED91B0171B}">
  <a:tblStyle styleId="{6BCCF8DC-6B6F-45E2-AA42-91ED91B017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f5e77e654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f5e77e6543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f5e77e6543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f5e77e6543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e77e654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e77e654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f5e77e6543_0_1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f5e77e6543_0_1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f61a32cb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f61a32cbe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f61a32cbe2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f61a32cbe2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f61a32cbe2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f61a32cbe2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5e77e654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5e77e654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f5e77e6543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f5e77e6543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subTitle" idx="1"/>
          </p:nvPr>
        </p:nvSpPr>
        <p:spPr>
          <a:xfrm>
            <a:off x="5703750" y="2703350"/>
            <a:ext cx="2429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6276975" y="1304150"/>
            <a:ext cx="185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75" name="Google Shape;175;p2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706050" y="1408650"/>
            <a:ext cx="3768300" cy="26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2"/>
          </p:nvPr>
        </p:nvSpPr>
        <p:spPr>
          <a:xfrm>
            <a:off x="4669650" y="1408650"/>
            <a:ext cx="3768300" cy="26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6" r:id="rId10"/>
    <p:sldLayoutId id="2147483670" r:id="rId11"/>
    <p:sldLayoutId id="2147483671" r:id="rId12"/>
    <p:sldLayoutId id="2147483672" r:id="rId13"/>
    <p:sldLayoutId id="2147483673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.xml"/><Relationship Id="rId7" Type="http://schemas.openxmlformats.org/officeDocument/2006/relationships/slide" Target="slide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image" Target="../media/image20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moji_u1f914.svg" TargetMode="External"/><Relationship Id="rId7" Type="http://schemas.openxmlformats.org/officeDocument/2006/relationships/slide" Target="slide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hyperlink" Target="http://de.wikibooks.org/wiki/datei:achtung.svg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moji_u1f914.svg" TargetMode="External"/><Relationship Id="rId7" Type="http://schemas.openxmlformats.org/officeDocument/2006/relationships/slide" Target="slide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hyperlink" Target="http://de.wikibooks.org/wiki/datei:achtung.svg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9.wdp"/><Relationship Id="rId3" Type="http://schemas.openxmlformats.org/officeDocument/2006/relationships/slide" Target="slide19.xml"/><Relationship Id="rId7" Type="http://schemas.microsoft.com/office/2007/relationships/hdphoto" Target="../media/hdphoto6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microsoft.com/office/2007/relationships/hdphoto" Target="../media/hdphoto8.wdp"/><Relationship Id="rId5" Type="http://schemas.openxmlformats.org/officeDocument/2006/relationships/slide" Target="slide1.xml"/><Relationship Id="rId15" Type="http://schemas.microsoft.com/office/2007/relationships/hdphoto" Target="../media/hdphoto10.wdp"/><Relationship Id="rId10" Type="http://schemas.openxmlformats.org/officeDocument/2006/relationships/image" Target="../media/image29.png"/><Relationship Id="rId4" Type="http://schemas.openxmlformats.org/officeDocument/2006/relationships/slide" Target="slide2.xml"/><Relationship Id="rId9" Type="http://schemas.microsoft.com/office/2007/relationships/hdphoto" Target="../media/hdphoto7.wdp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onos.de/digitalguide/websites/web-entwicklung/speichergroessen/?fbclid=IwAR1Hn8q3ZT2uFT1HoMHQ-BV8N_nPK4ZUkQu1iht6JVWAithaZEIPsrGPJvQ" TargetMode="External"/><Relationship Id="rId13" Type="http://schemas.microsoft.com/office/2007/relationships/hdphoto" Target="../media/hdphoto2.wdp"/><Relationship Id="rId3" Type="http://schemas.openxmlformats.org/officeDocument/2006/relationships/slide" Target="slide20.xml"/><Relationship Id="rId7" Type="http://schemas.openxmlformats.org/officeDocument/2006/relationships/hyperlink" Target="https://www.storage-insider.de/was-ist-speicherkapazitaet-a-885599/?fbclid=IwAR1xumH9jMs1teq_hCTsdNOT0NBlhHfSeHIeRi1-qaYoBb6LtLnzlMhPcRc" TargetMode="Externa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ommons.wikimedia.org/wiki/File:Emoji_u1f914.svg" TargetMode="External"/><Relationship Id="rId11" Type="http://schemas.openxmlformats.org/officeDocument/2006/relationships/hyperlink" Target="https://www.happycoders.eu/de/algorithmen/o-notation-zeitkomplexitaet/#Komplexitatsklassen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leda-tutorial.org/de/offiziell/ch02s02s03.html?fbclid=IwAR2u_7B6r0u9gMFWua488cEjq9c8P041B3iO4Ojdz-zbDoM3GKoyOHH-__0" TargetMode="External"/><Relationship Id="rId4" Type="http://schemas.openxmlformats.org/officeDocument/2006/relationships/slide" Target="slide1.xml"/><Relationship Id="rId9" Type="http://schemas.openxmlformats.org/officeDocument/2006/relationships/hyperlink" Target="http://www.informatikseite.de/theorie/node22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5" Type="http://schemas.openxmlformats.org/officeDocument/2006/relationships/hyperlink" Target="https://www.storage-insider.de/was-ist-ein-datenspeicher-a-950448/" TargetMode="External"/><Relationship Id="rId4" Type="http://schemas.openxmlformats.org/officeDocument/2006/relationships/hyperlink" Target="https://commons.wikimedia.org/wiki/File:Emoji_u1f914.sv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onos.de/digitalguide/websites/web-entwicklung/was-ist-ein-megabyte/" TargetMode="External"/><Relationship Id="rId13" Type="http://schemas.openxmlformats.org/officeDocument/2006/relationships/hyperlink" Target="https://www.ionos.de/digitalguide/websites/web-entwicklung/was-ist-ein-zettabyte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ionos.de/digitalguide/websites/web-entwicklung/was-ist-ein-kilobyte/" TargetMode="External"/><Relationship Id="rId12" Type="http://schemas.openxmlformats.org/officeDocument/2006/relationships/hyperlink" Target="https://www.ionos.de/digitalguide/websites/web-entwicklung/was-ist-ein-exabyt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ionos.de/digitalguide/websites/web-entwicklung/was-ist-ein-petabyte/" TargetMode="External"/><Relationship Id="rId5" Type="http://schemas.openxmlformats.org/officeDocument/2006/relationships/slide" Target="slide1.xml"/><Relationship Id="rId15" Type="http://schemas.openxmlformats.org/officeDocument/2006/relationships/image" Target="../media/image5.jpeg"/><Relationship Id="rId10" Type="http://schemas.openxmlformats.org/officeDocument/2006/relationships/hyperlink" Target="https://www.ionos.de/digitalguide/websites/web-entwicklung/was-ist-ein-terabyte/" TargetMode="External"/><Relationship Id="rId4" Type="http://schemas.openxmlformats.org/officeDocument/2006/relationships/hyperlink" Target="https://commons.wikimedia.org/wiki/File:Emoji_u1f914.svg" TargetMode="External"/><Relationship Id="rId9" Type="http://schemas.openxmlformats.org/officeDocument/2006/relationships/hyperlink" Target="https://www.ionos.de/digitalguide/websites/web-entwicklung/was-ist-ein-gigabyte/" TargetMode="External"/><Relationship Id="rId14" Type="http://schemas.openxmlformats.org/officeDocument/2006/relationships/hyperlink" Target="https://www.ionos.de/digitalguide/websites/web-entwicklung/was-ist-ein-yottabyt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.xml"/><Relationship Id="rId5" Type="http://schemas.openxmlformats.org/officeDocument/2006/relationships/hyperlink" Target="https://de.wikipedia.org/wiki/Algorithmus" TargetMode="External"/><Relationship Id="rId4" Type="http://schemas.openxmlformats.org/officeDocument/2006/relationships/hyperlink" Target="https://commons.wikimedia.org/wiki/File:Emoji_u1f914.svg" TargetMode="External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slide" Target="slide8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slide" Target="slide1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ons.wikimedia.org/wiki/File:Emoji_u1f914.svg" TargetMode="External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slide" Target="slide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372431" y="3147874"/>
            <a:ext cx="3550785" cy="13723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7192" y="1731880"/>
            <a:ext cx="6533074" cy="1167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Speicherkomplexität</a:t>
            </a:r>
            <a:endParaRPr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640754" y="3305757"/>
            <a:ext cx="3357016" cy="1282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Präsentiert von: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Vesela Krumova, 201220014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87 Gruppe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241" name="Google Shape;241;p34"/>
          <p:cNvSpPr/>
          <p:nvPr/>
        </p:nvSpPr>
        <p:spPr>
          <a:xfrm>
            <a:off x="3316272" y="410259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9" name="Google Shape;259;p34"/>
          <p:cNvGrpSpPr/>
          <p:nvPr/>
        </p:nvGrpSpPr>
        <p:grpSpPr>
          <a:xfrm>
            <a:off x="5041963" y="757530"/>
            <a:ext cx="3701872" cy="3762679"/>
            <a:chOff x="5041963" y="757530"/>
            <a:chExt cx="3701872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CA645C-E1F8-492A-9720-6221BD443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89936" l="9904" r="90575">
                        <a14:foregroundMark x1="78435" y1="27636" x2="83546" y2="30511"/>
                        <a14:foregroundMark x1="44409" y1="58307" x2="44409" y2="59585"/>
                        <a14:foregroundMark x1="23323" y1="74760" x2="29712" y2="82268"/>
                        <a14:foregroundMark x1="41374" y1="88179" x2="46006" y2="87380"/>
                        <a14:foregroundMark x1="74601" y1="71406" x2="72524" y2="71725"/>
                        <a14:foregroundMark x1="78435" y1="81470" x2="75879" y2="81949"/>
                        <a14:foregroundMark x1="73003" y1="46965" x2="76358" y2="46965"/>
                        <a14:foregroundMark x1="70927" y1="34345" x2="78914" y2="37380"/>
                        <a14:foregroundMark x1="53195" y1="25080" x2="60703" y2="26837"/>
                        <a14:foregroundMark x1="38978" y1="18850" x2="43930" y2="19649"/>
                        <a14:foregroundMark x1="41374" y1="11182" x2="46006" y2="13259"/>
                        <a14:foregroundMark x1="33387" y1="23802" x2="43930" y2="29712"/>
                        <a14:foregroundMark x1="63259" y1="78115" x2="62460" y2="76358"/>
                        <a14:foregroundMark x1="18621" y1="49723" x2="20767" y2="50319"/>
                        <a14:foregroundMark x1="29233" y1="41853" x2="29712" y2="47444"/>
                        <a14:foregroundMark x1="11502" y1="51118" x2="18371" y2="56709"/>
                        <a14:foregroundMark x1="82268" y1="55751" x2="90575" y2="57987"/>
                        <a14:foregroundMark x1="70927" y1="55751" x2="83546" y2="60863"/>
                        <a14:foregroundMark x1="62939" y1="20447" x2="71246" y2="23482"/>
                        <a14:foregroundMark x1="54952" y1="14537" x2="55272" y2="17093"/>
                        <a14:foregroundMark x1="55751" y1="36102" x2="64217" y2="38498"/>
                        <a14:foregroundMark x1="63259" y1="41534" x2="67572" y2="41534"/>
                        <a14:backgroundMark x1="17412" y1="46965" x2="19489" y2="490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3" y="13448"/>
            <a:ext cx="1924863" cy="1830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 decel="100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00" decel="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decel="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decel="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25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250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250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250"/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/>
      <p:bldP spid="239" grpId="1"/>
      <p:bldP spid="24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59"/>
          <p:cNvSpPr/>
          <p:nvPr/>
        </p:nvSpPr>
        <p:spPr>
          <a:xfrm rot="7202286">
            <a:off x="3663080" y="3195443"/>
            <a:ext cx="666037" cy="662639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5" name="Google Shape;1745;p59"/>
          <p:cNvSpPr txBox="1">
            <a:spLocks noGrp="1"/>
          </p:cNvSpPr>
          <p:nvPr>
            <p:ph type="title"/>
          </p:nvPr>
        </p:nvSpPr>
        <p:spPr>
          <a:xfrm>
            <a:off x="565542" y="477919"/>
            <a:ext cx="5969805" cy="585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bas Neue" panose="020B0604020202020204" charset="0"/>
                <a:ea typeface="Arimo" panose="020B0604020202020204" charset="0"/>
                <a:cs typeface="Arimo" panose="020B0604020202020204" charset="0"/>
              </a:rPr>
              <a:t>Arten von Datenspeichern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bas Neue" panose="020B0604020202020204" charset="0"/>
            </a:endParaRPr>
          </a:p>
        </p:txBody>
      </p:sp>
      <p:grpSp>
        <p:nvGrpSpPr>
          <p:cNvPr id="1747" name="Google Shape;1747;p59"/>
          <p:cNvGrpSpPr/>
          <p:nvPr/>
        </p:nvGrpSpPr>
        <p:grpSpPr>
          <a:xfrm>
            <a:off x="3118421" y="1429171"/>
            <a:ext cx="3478666" cy="2560710"/>
            <a:chOff x="3118421" y="1429171"/>
            <a:chExt cx="3478666" cy="2560710"/>
          </a:xfrm>
        </p:grpSpPr>
        <p:grpSp>
          <p:nvGrpSpPr>
            <p:cNvPr id="1748" name="Google Shape;1748;p59"/>
            <p:cNvGrpSpPr/>
            <p:nvPr/>
          </p:nvGrpSpPr>
          <p:grpSpPr>
            <a:xfrm rot="659716">
              <a:off x="3260461" y="1978737"/>
              <a:ext cx="2293211" cy="1710173"/>
              <a:chOff x="1062800" y="1986296"/>
              <a:chExt cx="2169540" cy="1617945"/>
            </a:xfrm>
          </p:grpSpPr>
          <p:sp>
            <p:nvSpPr>
              <p:cNvPr id="1749" name="Google Shape;1749;p59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59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1" name="Google Shape;1751;p59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2" name="Google Shape;1752;p59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3" name="Google Shape;1753;p59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4" name="Google Shape;1754;p59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59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6" name="Google Shape;1756;p59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7" name="Google Shape;1757;p59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59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9" name="Google Shape;1759;p59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0" name="Google Shape;1760;p59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1" name="Google Shape;1761;p59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2" name="Google Shape;1762;p59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3" name="Google Shape;1763;p59"/>
            <p:cNvGrpSpPr/>
            <p:nvPr/>
          </p:nvGrpSpPr>
          <p:grpSpPr>
            <a:xfrm rot="-1708478">
              <a:off x="4394965" y="1757610"/>
              <a:ext cx="1860831" cy="1903833"/>
              <a:chOff x="6882732" y="2040297"/>
              <a:chExt cx="1861102" cy="1904111"/>
            </a:xfrm>
          </p:grpSpPr>
          <p:grpSp>
            <p:nvGrpSpPr>
              <p:cNvPr id="1764" name="Google Shape;1764;p59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1765" name="Google Shape;1765;p59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6" name="Google Shape;1766;p59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7" name="Google Shape;1767;p59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8" name="Google Shape;1768;p59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9" name="Google Shape;1769;p59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0" name="Google Shape;1770;p59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1" name="Google Shape;1771;p59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2" name="Google Shape;1772;p59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3" name="Google Shape;1773;p59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4" name="Google Shape;1774;p59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5" name="Google Shape;1775;p59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6" name="Google Shape;1776;p59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7" name="Google Shape;1777;p59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8" name="Google Shape;1778;p59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79" name="Google Shape;1779;p59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780" name="Google Shape;1780;p59"/>
          <p:cNvSpPr txBox="1"/>
          <p:nvPr/>
        </p:nvSpPr>
        <p:spPr>
          <a:xfrm>
            <a:off x="-35098" y="1691225"/>
            <a:ext cx="2947515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O(1) </a:t>
            </a:r>
            <a:r>
              <a:rPr lang="de-DE" sz="1600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– konstante Komplexität </a:t>
            </a:r>
            <a:endParaRPr sz="2400" dirty="0">
              <a:ln w="0"/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Bebas Neue"/>
            </a:endParaRPr>
          </a:p>
        </p:txBody>
      </p:sp>
      <p:sp>
        <p:nvSpPr>
          <p:cNvPr id="1781" name="Google Shape;1781;p59"/>
          <p:cNvSpPr txBox="1"/>
          <p:nvPr/>
        </p:nvSpPr>
        <p:spPr>
          <a:xfrm>
            <a:off x="553159" y="1955883"/>
            <a:ext cx="2174788" cy="133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nimmt unabhängig von der Eingabegröße den gleichen Platz ein</a:t>
            </a:r>
            <a:endParaRPr sz="11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mo"/>
            </a:endParaRPr>
          </a:p>
        </p:txBody>
      </p:sp>
      <p:sp>
        <p:nvSpPr>
          <p:cNvPr id="1782" name="Google Shape;1782;p59"/>
          <p:cNvSpPr txBox="1"/>
          <p:nvPr/>
        </p:nvSpPr>
        <p:spPr>
          <a:xfrm>
            <a:off x="0" y="3072613"/>
            <a:ext cx="26803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O(log n)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logarithmische Komplexität </a:t>
            </a:r>
            <a:endParaRPr sz="24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Bebas Neue"/>
            </a:endParaRPr>
          </a:p>
        </p:txBody>
      </p:sp>
      <p:sp>
        <p:nvSpPr>
          <p:cNvPr id="1783" name="Google Shape;1783;p59"/>
          <p:cNvSpPr txBox="1"/>
          <p:nvPr/>
        </p:nvSpPr>
        <p:spPr>
          <a:xfrm>
            <a:off x="307010" y="3478007"/>
            <a:ext cx="2089580" cy="121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benötigt Platz proportional zum Logarithmus der Eingabegröße</a:t>
            </a:r>
            <a:endParaRPr lang="bg-BG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84" name="Google Shape;1784;p59"/>
          <p:cNvSpPr txBox="1"/>
          <p:nvPr/>
        </p:nvSpPr>
        <p:spPr>
          <a:xfrm>
            <a:off x="6226503" y="1540775"/>
            <a:ext cx="2810097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O(n)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lineare Komplexität </a:t>
            </a:r>
            <a:endParaRPr sz="24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Bebas Neue"/>
            </a:endParaRPr>
          </a:p>
        </p:txBody>
      </p:sp>
      <p:sp>
        <p:nvSpPr>
          <p:cNvPr id="1785" name="Google Shape;1785;p59"/>
          <p:cNvSpPr txBox="1"/>
          <p:nvPr/>
        </p:nvSpPr>
        <p:spPr>
          <a:xfrm>
            <a:off x="6469960" y="1887584"/>
            <a:ext cx="19743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nimmt Platz direkt proportional zur Eingabegröße ein</a:t>
            </a:r>
            <a:endParaRPr sz="11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mo"/>
            </a:endParaRPr>
          </a:p>
        </p:txBody>
      </p:sp>
      <p:sp>
        <p:nvSpPr>
          <p:cNvPr id="1786" name="Google Shape;1786;p59"/>
          <p:cNvSpPr txBox="1"/>
          <p:nvPr/>
        </p:nvSpPr>
        <p:spPr>
          <a:xfrm>
            <a:off x="6737323" y="3195802"/>
            <a:ext cx="2406677" cy="2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O(n log n)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log-lineare/quasilineare Komplexität </a:t>
            </a:r>
            <a:endParaRPr sz="24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  <a:sym typeface="Bebas Neue"/>
            </a:endParaRPr>
          </a:p>
        </p:txBody>
      </p:sp>
      <p:sp>
        <p:nvSpPr>
          <p:cNvPr id="1787" name="Google Shape;1787;p59"/>
          <p:cNvSpPr txBox="1"/>
          <p:nvPr/>
        </p:nvSpPr>
        <p:spPr>
          <a:xfrm>
            <a:off x="6393187" y="3658711"/>
            <a:ext cx="2592780" cy="121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de-DE" sz="13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ihre Raumkomplexität wächst proportional zur Eingangsgröße und einem logarithmischen Faktor</a:t>
            </a:r>
            <a:endParaRPr lang="bg-BG" sz="13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788" name="Google Shape;1788;p59"/>
          <p:cNvCxnSpPr>
            <a:cxnSpLocks/>
          </p:cNvCxnSpPr>
          <p:nvPr/>
        </p:nvCxnSpPr>
        <p:spPr>
          <a:xfrm>
            <a:off x="2069627" y="1695333"/>
            <a:ext cx="1574700" cy="64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59"/>
          <p:cNvCxnSpPr>
            <a:cxnSpLocks/>
          </p:cNvCxnSpPr>
          <p:nvPr/>
        </p:nvCxnSpPr>
        <p:spPr>
          <a:xfrm flipV="1">
            <a:off x="2296484" y="3038563"/>
            <a:ext cx="1008766" cy="2602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0" name="Google Shape;1790;p59"/>
          <p:cNvCxnSpPr>
            <a:cxnSpLocks/>
          </p:cNvCxnSpPr>
          <p:nvPr/>
        </p:nvCxnSpPr>
        <p:spPr>
          <a:xfrm rot="10800000" flipV="1">
            <a:off x="5610300" y="1691224"/>
            <a:ext cx="887384" cy="5589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59"/>
          <p:cNvCxnSpPr>
            <a:cxnSpLocks/>
          </p:cNvCxnSpPr>
          <p:nvPr/>
        </p:nvCxnSpPr>
        <p:spPr>
          <a:xfrm rot="10800000">
            <a:off x="5543700" y="2704963"/>
            <a:ext cx="1695300" cy="5188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92" name="Google Shape;1792;p5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3" name="Google Shape;1793;p5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4" name="Google Shape;1794;p5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797" name="Google Shape;1797;p5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798" name="Google Shape;1798;p5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07" name="Google Shape;1807;p59">
            <a:hlinkClick r:id="rId4" action="ppaction://hlinksldjump"/>
          </p:cNvPr>
          <p:cNvSpPr/>
          <p:nvPr/>
        </p:nvSpPr>
        <p:spPr>
          <a:xfrm>
            <a:off x="821900" y="4289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8" name="Google Shape;1808;p59"/>
          <p:cNvSpPr/>
          <p:nvPr/>
        </p:nvSpPr>
        <p:spPr>
          <a:xfrm>
            <a:off x="7856375" y="10317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9" name="Google Shape;1809;p59"/>
          <p:cNvSpPr/>
          <p:nvPr/>
        </p:nvSpPr>
        <p:spPr>
          <a:xfrm>
            <a:off x="7179413" y="8908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0" name="Google Shape;1810;p59"/>
          <p:cNvSpPr/>
          <p:nvPr/>
        </p:nvSpPr>
        <p:spPr>
          <a:xfrm rot="-1685758">
            <a:off x="6156294" y="1163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1" name="Google Shape;1811;p59"/>
          <p:cNvSpPr/>
          <p:nvPr/>
        </p:nvSpPr>
        <p:spPr>
          <a:xfrm>
            <a:off x="6597076" y="7184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2" name="Google Shape;1812;p59"/>
          <p:cNvSpPr/>
          <p:nvPr/>
        </p:nvSpPr>
        <p:spPr>
          <a:xfrm>
            <a:off x="8311499" y="71839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2" name="Google Shape;1790;p59">
            <a:extLst>
              <a:ext uri="{FF2B5EF4-FFF2-40B4-BE49-F238E27FC236}">
                <a16:creationId xmlns:a16="http://schemas.microsoft.com/office/drawing/2014/main" id="{094DE693-559D-4719-9BCA-BFC5F999A2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98961" y="3681279"/>
            <a:ext cx="571978" cy="2188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C85299F-7AA1-4D05-A2C5-B2022FD97B00}"/>
              </a:ext>
            </a:extLst>
          </p:cNvPr>
          <p:cNvSpPr txBox="1"/>
          <p:nvPr/>
        </p:nvSpPr>
        <p:spPr>
          <a:xfrm>
            <a:off x="3375930" y="3813075"/>
            <a:ext cx="2592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O(n^2)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Quadratische/polynomielle Komplexität </a:t>
            </a:r>
            <a:endParaRPr lang="bg-BG" sz="16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26411B2-FBA7-4881-98E9-3EA9213DFEA8}"/>
              </a:ext>
            </a:extLst>
          </p:cNvPr>
          <p:cNvSpPr txBox="1"/>
          <p:nvPr/>
        </p:nvSpPr>
        <p:spPr>
          <a:xfrm>
            <a:off x="2296484" y="4601318"/>
            <a:ext cx="3894311" cy="53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Raumkomplexität wächst proportional zum Quadrat der Eingabegröße</a:t>
            </a:r>
            <a:endParaRPr lang="bg-BG" sz="12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1" name="Google Shape;1808;p59">
            <a:hlinkClick r:id="rId5" action="ppaction://hlinksldjump"/>
            <a:extLst>
              <a:ext uri="{FF2B5EF4-FFF2-40B4-BE49-F238E27FC236}">
                <a16:creationId xmlns:a16="http://schemas.microsoft.com/office/drawing/2014/main" id="{AB41C58C-47C1-404D-90EB-34063B6B0068}"/>
              </a:ext>
            </a:extLst>
          </p:cNvPr>
          <p:cNvSpPr/>
          <p:nvPr/>
        </p:nvSpPr>
        <p:spPr>
          <a:xfrm>
            <a:off x="43801" y="1586255"/>
            <a:ext cx="119706" cy="14233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1808;p59">
            <a:hlinkClick r:id="rId6" action="ppaction://hlinksldjump"/>
            <a:extLst>
              <a:ext uri="{FF2B5EF4-FFF2-40B4-BE49-F238E27FC236}">
                <a16:creationId xmlns:a16="http://schemas.microsoft.com/office/drawing/2014/main" id="{4263A055-B50A-404D-AED1-86640FAB5C45}"/>
              </a:ext>
            </a:extLst>
          </p:cNvPr>
          <p:cNvSpPr/>
          <p:nvPr/>
        </p:nvSpPr>
        <p:spPr>
          <a:xfrm>
            <a:off x="60007" y="2846032"/>
            <a:ext cx="119706" cy="14233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1808;p59">
            <a:hlinkClick r:id="rId7" action="ppaction://hlinksldjump"/>
            <a:extLst>
              <a:ext uri="{FF2B5EF4-FFF2-40B4-BE49-F238E27FC236}">
                <a16:creationId xmlns:a16="http://schemas.microsoft.com/office/drawing/2014/main" id="{CA436F97-3845-4BE5-A655-6C5C04257652}"/>
              </a:ext>
            </a:extLst>
          </p:cNvPr>
          <p:cNvSpPr/>
          <p:nvPr/>
        </p:nvSpPr>
        <p:spPr>
          <a:xfrm>
            <a:off x="3328786" y="3820732"/>
            <a:ext cx="119706" cy="14233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808;p59">
            <a:hlinkClick r:id="rId8" action="ppaction://hlinksldjump"/>
            <a:extLst>
              <a:ext uri="{FF2B5EF4-FFF2-40B4-BE49-F238E27FC236}">
                <a16:creationId xmlns:a16="http://schemas.microsoft.com/office/drawing/2014/main" id="{FA928C96-F647-4212-B6EE-44AC63EA5FC8}"/>
              </a:ext>
            </a:extLst>
          </p:cNvPr>
          <p:cNvSpPr/>
          <p:nvPr/>
        </p:nvSpPr>
        <p:spPr>
          <a:xfrm>
            <a:off x="6449806" y="1511198"/>
            <a:ext cx="119706" cy="14233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1808;p59">
            <a:hlinkClick r:id="rId9" action="ppaction://hlinksldjump"/>
            <a:extLst>
              <a:ext uri="{FF2B5EF4-FFF2-40B4-BE49-F238E27FC236}">
                <a16:creationId xmlns:a16="http://schemas.microsoft.com/office/drawing/2014/main" id="{C39A8A0B-739A-418D-B8CB-99D0B2E43B53}"/>
              </a:ext>
            </a:extLst>
          </p:cNvPr>
          <p:cNvSpPr/>
          <p:nvPr/>
        </p:nvSpPr>
        <p:spPr>
          <a:xfrm>
            <a:off x="7377276" y="2956419"/>
            <a:ext cx="119706" cy="14233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0" grpId="0"/>
      <p:bldP spid="1781" grpId="0"/>
      <p:bldP spid="1782" grpId="0"/>
      <p:bldP spid="1783" grpId="0"/>
      <p:bldP spid="1784" grpId="0"/>
      <p:bldP spid="1785" grpId="0"/>
      <p:bldP spid="1786" grpId="0"/>
      <p:bldP spid="1787" grpId="0"/>
      <p:bldP spid="90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63"/>
          <p:cNvGrpSpPr/>
          <p:nvPr/>
        </p:nvGrpSpPr>
        <p:grpSpPr>
          <a:xfrm>
            <a:off x="7424791" y="2560533"/>
            <a:ext cx="1447577" cy="507202"/>
            <a:chOff x="2271950" y="2722775"/>
            <a:chExt cx="575875" cy="201775"/>
          </a:xfrm>
        </p:grpSpPr>
        <p:sp>
          <p:nvSpPr>
            <p:cNvPr id="1947" name="Google Shape;1947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56" name="Google Shape;1956;p63"/>
          <p:cNvSpPr/>
          <p:nvPr/>
        </p:nvSpPr>
        <p:spPr>
          <a:xfrm>
            <a:off x="1690043" y="668504"/>
            <a:ext cx="5309151" cy="392282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8" name="Google Shape;1958;p63"/>
          <p:cNvSpPr/>
          <p:nvPr/>
        </p:nvSpPr>
        <p:spPr>
          <a:xfrm>
            <a:off x="751776" y="11047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9" name="Google Shape;1959;p63"/>
          <p:cNvSpPr/>
          <p:nvPr/>
        </p:nvSpPr>
        <p:spPr>
          <a:xfrm>
            <a:off x="1574076" y="7349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0" name="Google Shape;1960;p63"/>
          <p:cNvSpPr/>
          <p:nvPr/>
        </p:nvSpPr>
        <p:spPr>
          <a:xfrm>
            <a:off x="2456563" y="8434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1" name="Google Shape;1961;p63"/>
          <p:cNvSpPr/>
          <p:nvPr/>
        </p:nvSpPr>
        <p:spPr>
          <a:xfrm rot="-1685758">
            <a:off x="722628" y="745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2" name="Google Shape;1962;p63"/>
          <p:cNvGrpSpPr/>
          <p:nvPr/>
        </p:nvGrpSpPr>
        <p:grpSpPr>
          <a:xfrm>
            <a:off x="3172244" y="675229"/>
            <a:ext cx="953591" cy="334099"/>
            <a:chOff x="2271950" y="2722775"/>
            <a:chExt cx="575875" cy="201775"/>
          </a:xfrm>
        </p:grpSpPr>
        <p:sp>
          <p:nvSpPr>
            <p:cNvPr id="1963" name="Google Shape;1963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68" name="Google Shape;1968;p63"/>
          <p:cNvSpPr/>
          <p:nvPr/>
        </p:nvSpPr>
        <p:spPr>
          <a:xfrm>
            <a:off x="4238961" y="3628354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9" name="Google Shape;1969;p63"/>
          <p:cNvSpPr/>
          <p:nvPr/>
        </p:nvSpPr>
        <p:spPr>
          <a:xfrm>
            <a:off x="1787488" y="39768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0" name="Google Shape;1970;p63">
            <a:hlinkClick r:id="rId3" action="ppaction://hlinksldjump"/>
          </p:cNvPr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1" name="Google Shape;1971;p63"/>
          <p:cNvSpPr/>
          <p:nvPr/>
        </p:nvSpPr>
        <p:spPr>
          <a:xfrm>
            <a:off x="3581638" y="12752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2" name="Google Shape;1972;p63"/>
          <p:cNvSpPr/>
          <p:nvPr/>
        </p:nvSpPr>
        <p:spPr>
          <a:xfrm rot="-1685758">
            <a:off x="7151203" y="2107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3" name="Google Shape;1973;p63"/>
          <p:cNvSpPr/>
          <p:nvPr/>
        </p:nvSpPr>
        <p:spPr>
          <a:xfrm>
            <a:off x="4677375" y="10093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4" name="Google Shape;1974;p63"/>
          <p:cNvSpPr/>
          <p:nvPr/>
        </p:nvSpPr>
        <p:spPr>
          <a:xfrm>
            <a:off x="6661124" y="27737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5" name="Google Shape;1975;p63"/>
          <p:cNvSpPr/>
          <p:nvPr/>
        </p:nvSpPr>
        <p:spPr>
          <a:xfrm rot="-1685758">
            <a:off x="4236178" y="1781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6" name="Google Shape;1976;p63"/>
          <p:cNvSpPr/>
          <p:nvPr/>
        </p:nvSpPr>
        <p:spPr>
          <a:xfrm>
            <a:off x="1444450" y="433826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7" name="Google Shape;1977;p6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8" name="Google Shape;1978;p6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82" name="Google Shape;1982;p6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83" name="Google Shape;1983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92" name="Google Shape;1992;p6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3" name="Google Shape;1993;p63"/>
          <p:cNvSpPr/>
          <p:nvPr/>
        </p:nvSpPr>
        <p:spPr>
          <a:xfrm>
            <a:off x="4674951" y="3892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4E062-C9BB-49CB-BDFC-AE691E91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75" y="850168"/>
            <a:ext cx="4888490" cy="272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6"/>
                  </p:tgtEl>
                </p:cond>
              </p:nextCondLst>
            </p:seq>
          </p:childTnLst>
        </p:cTn>
      </p:par>
    </p:tnLst>
    <p:bldLst>
      <p:bldP spid="19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50"/>
          <p:cNvGrpSpPr/>
          <p:nvPr/>
        </p:nvGrpSpPr>
        <p:grpSpPr>
          <a:xfrm>
            <a:off x="7192079" y="3371409"/>
            <a:ext cx="1214578" cy="425543"/>
            <a:chOff x="2271950" y="2722775"/>
            <a:chExt cx="575875" cy="201775"/>
          </a:xfrm>
        </p:grpSpPr>
        <p:sp>
          <p:nvSpPr>
            <p:cNvPr id="1250" name="Google Shape;1250;p5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57" name="Google Shape;1257;p50"/>
          <p:cNvPicPr preferRelativeResize="0"/>
          <p:nvPr/>
        </p:nvPicPr>
        <p:blipFill rotWithShape="1">
          <a:blip r:embed="rId3">
            <a:alphaModFix/>
          </a:blip>
          <a:srcRect l="17481" r="15847"/>
          <a:stretch/>
        </p:blipFill>
        <p:spPr>
          <a:xfrm>
            <a:off x="7504996" y="709933"/>
            <a:ext cx="1244157" cy="113008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9" name="Google Shape;1259;p50"/>
          <p:cNvSpPr/>
          <p:nvPr/>
        </p:nvSpPr>
        <p:spPr>
          <a:xfrm>
            <a:off x="4762138" y="8458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0" name="Google Shape;1260;p50"/>
          <p:cNvSpPr/>
          <p:nvPr/>
        </p:nvSpPr>
        <p:spPr>
          <a:xfrm>
            <a:off x="5414751" y="7775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1" name="Google Shape;1261;p50"/>
          <p:cNvSpPr/>
          <p:nvPr/>
        </p:nvSpPr>
        <p:spPr>
          <a:xfrm>
            <a:off x="8216276" y="954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p50"/>
          <p:cNvSpPr/>
          <p:nvPr/>
        </p:nvSpPr>
        <p:spPr>
          <a:xfrm rot="-1685758">
            <a:off x="5045528" y="1289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3" name="Google Shape;1263;p50"/>
          <p:cNvSpPr/>
          <p:nvPr/>
        </p:nvSpPr>
        <p:spPr>
          <a:xfrm>
            <a:off x="7626025" y="91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4" name="Google Shape;1264;p50"/>
          <p:cNvSpPr/>
          <p:nvPr/>
        </p:nvSpPr>
        <p:spPr>
          <a:xfrm>
            <a:off x="8286401" y="300222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50"/>
          <p:cNvSpPr/>
          <p:nvPr/>
        </p:nvSpPr>
        <p:spPr>
          <a:xfrm rot="-1685758">
            <a:off x="7555828" y="41304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6" name="Google Shape;1266;p50"/>
          <p:cNvSpPr/>
          <p:nvPr/>
        </p:nvSpPr>
        <p:spPr>
          <a:xfrm>
            <a:off x="8359576" y="17266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7" name="Google Shape;1267;p50"/>
          <p:cNvSpPr/>
          <p:nvPr/>
        </p:nvSpPr>
        <p:spPr>
          <a:xfrm>
            <a:off x="5021388" y="35752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5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9" name="Google Shape;1269;p5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3" name="Google Shape;1273;p5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74" name="Google Shape;1274;p5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3" name="Google Shape;1283;p50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1956;p63">
            <a:extLst>
              <a:ext uri="{FF2B5EF4-FFF2-40B4-BE49-F238E27FC236}">
                <a16:creationId xmlns:a16="http://schemas.microsoft.com/office/drawing/2014/main" id="{2117125B-D9B0-44DA-A100-EDA453F05BE7}"/>
              </a:ext>
            </a:extLst>
          </p:cNvPr>
          <p:cNvSpPr/>
          <p:nvPr/>
        </p:nvSpPr>
        <p:spPr>
          <a:xfrm>
            <a:off x="1690043" y="668504"/>
            <a:ext cx="5309151" cy="392282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Komplexitätsklasse O(n²) – logarithmischer Aufwand">
            <a:extLst>
              <a:ext uri="{FF2B5EF4-FFF2-40B4-BE49-F238E27FC236}">
                <a16:creationId xmlns:a16="http://schemas.microsoft.com/office/drawing/2014/main" id="{1CBC5444-F97E-4085-87FA-47ABDA6A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59" y="839126"/>
            <a:ext cx="4888005" cy="27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970;p63">
            <a:hlinkClick r:id="rId6" action="ppaction://hlinksldjump"/>
            <a:extLst>
              <a:ext uri="{FF2B5EF4-FFF2-40B4-BE49-F238E27FC236}">
                <a16:creationId xmlns:a16="http://schemas.microsoft.com/office/drawing/2014/main" id="{5AA10AE7-290E-4324-BD4F-894975CE353E}"/>
              </a:ext>
            </a:extLst>
          </p:cNvPr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2" name="Google Shape;2042;p65"/>
          <p:cNvGrpSpPr/>
          <p:nvPr/>
        </p:nvGrpSpPr>
        <p:grpSpPr>
          <a:xfrm>
            <a:off x="7180742" y="2907014"/>
            <a:ext cx="1130500" cy="396105"/>
            <a:chOff x="2271950" y="2722775"/>
            <a:chExt cx="575875" cy="201775"/>
          </a:xfrm>
        </p:grpSpPr>
        <p:sp>
          <p:nvSpPr>
            <p:cNvPr id="2043" name="Google Shape;2043;p6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48" name="Google Shape;2048;p65"/>
          <p:cNvSpPr/>
          <p:nvPr/>
        </p:nvSpPr>
        <p:spPr>
          <a:xfrm rot="7202534">
            <a:off x="4924494" y="1638493"/>
            <a:ext cx="718775" cy="71510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5" name="Google Shape;2055;p65"/>
          <p:cNvSpPr/>
          <p:nvPr/>
        </p:nvSpPr>
        <p:spPr>
          <a:xfrm>
            <a:off x="7692088" y="4202156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56" name="Google Shape;2056;p65"/>
          <p:cNvGrpSpPr/>
          <p:nvPr/>
        </p:nvGrpSpPr>
        <p:grpSpPr>
          <a:xfrm>
            <a:off x="7497319" y="675229"/>
            <a:ext cx="953591" cy="334099"/>
            <a:chOff x="2271950" y="2722775"/>
            <a:chExt cx="575875" cy="201775"/>
          </a:xfrm>
        </p:grpSpPr>
        <p:sp>
          <p:nvSpPr>
            <p:cNvPr id="2057" name="Google Shape;2057;p6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62" name="Google Shape;2062;p65"/>
          <p:cNvSpPr/>
          <p:nvPr/>
        </p:nvSpPr>
        <p:spPr>
          <a:xfrm>
            <a:off x="6845813" y="37593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3" name="Google Shape;2063;p65"/>
          <p:cNvSpPr/>
          <p:nvPr/>
        </p:nvSpPr>
        <p:spPr>
          <a:xfrm>
            <a:off x="8149138" y="1557185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4" name="Google Shape;2064;p65"/>
          <p:cNvSpPr/>
          <p:nvPr/>
        </p:nvSpPr>
        <p:spPr>
          <a:xfrm>
            <a:off x="7781900" y="13041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65"/>
          <p:cNvSpPr/>
          <p:nvPr/>
        </p:nvSpPr>
        <p:spPr>
          <a:xfrm rot="-1685758">
            <a:off x="6485678" y="11743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6" name="Google Shape;2066;p65"/>
          <p:cNvSpPr/>
          <p:nvPr/>
        </p:nvSpPr>
        <p:spPr>
          <a:xfrm>
            <a:off x="1452438" y="39768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7" name="Google Shape;2067;p65">
            <a:hlinkClick r:id="rId3" action="ppaction://hlinksldjump"/>
          </p:cNvPr>
          <p:cNvSpPr/>
          <p:nvPr/>
        </p:nvSpPr>
        <p:spPr>
          <a:xfrm>
            <a:off x="751777" y="3981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65"/>
          <p:cNvSpPr/>
          <p:nvPr/>
        </p:nvSpPr>
        <p:spPr>
          <a:xfrm>
            <a:off x="2119088" y="42021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9" name="Google Shape;2069;p65"/>
          <p:cNvSpPr/>
          <p:nvPr/>
        </p:nvSpPr>
        <p:spPr>
          <a:xfrm rot="-1685758">
            <a:off x="7427116" y="16337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0" name="Google Shape;2070;p65"/>
          <p:cNvSpPr/>
          <p:nvPr/>
        </p:nvSpPr>
        <p:spPr>
          <a:xfrm>
            <a:off x="6740226" y="9496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1" name="Google Shape;2071;p65"/>
          <p:cNvSpPr/>
          <p:nvPr/>
        </p:nvSpPr>
        <p:spPr>
          <a:xfrm>
            <a:off x="2943250" y="40166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2" name="Google Shape;2072;p65"/>
          <p:cNvSpPr/>
          <p:nvPr/>
        </p:nvSpPr>
        <p:spPr>
          <a:xfrm>
            <a:off x="3668426" y="14126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3" name="Google Shape;2073;p65"/>
          <p:cNvSpPr/>
          <p:nvPr/>
        </p:nvSpPr>
        <p:spPr>
          <a:xfrm>
            <a:off x="3774013" y="9014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4" name="Google Shape;2074;p65"/>
          <p:cNvSpPr/>
          <p:nvPr/>
        </p:nvSpPr>
        <p:spPr>
          <a:xfrm rot="-1685758">
            <a:off x="4233478" y="13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65"/>
          <p:cNvSpPr/>
          <p:nvPr/>
        </p:nvSpPr>
        <p:spPr>
          <a:xfrm>
            <a:off x="5637301" y="40725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7" name="Google Shape;2077;p6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81" name="Google Shape;2081;p6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082" name="Google Shape;2082;p6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91" name="Google Shape;2091;p65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1956;p63">
            <a:extLst>
              <a:ext uri="{FF2B5EF4-FFF2-40B4-BE49-F238E27FC236}">
                <a16:creationId xmlns:a16="http://schemas.microsoft.com/office/drawing/2014/main" id="{C919EC79-5329-480A-9E1D-C6DDA004E8B7}"/>
              </a:ext>
            </a:extLst>
          </p:cNvPr>
          <p:cNvSpPr/>
          <p:nvPr/>
        </p:nvSpPr>
        <p:spPr>
          <a:xfrm>
            <a:off x="1690043" y="668504"/>
            <a:ext cx="5309151" cy="392282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Komplexitätsklasse O(n) – linearer Aufwand">
            <a:extLst>
              <a:ext uri="{FF2B5EF4-FFF2-40B4-BE49-F238E27FC236}">
                <a16:creationId xmlns:a16="http://schemas.microsoft.com/office/drawing/2014/main" id="{A54CF2B8-03B7-459A-B1E9-DB738F79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59" y="850971"/>
            <a:ext cx="4891259" cy="26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56;p63">
            <a:extLst>
              <a:ext uri="{FF2B5EF4-FFF2-40B4-BE49-F238E27FC236}">
                <a16:creationId xmlns:a16="http://schemas.microsoft.com/office/drawing/2014/main" id="{8BF84008-A31F-4262-9302-F4446E6EF6F2}"/>
              </a:ext>
            </a:extLst>
          </p:cNvPr>
          <p:cNvSpPr/>
          <p:nvPr/>
        </p:nvSpPr>
        <p:spPr>
          <a:xfrm>
            <a:off x="1690043" y="668504"/>
            <a:ext cx="5309151" cy="392282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Komplexitätsklasse O(n log n) – quasi-linearer Aufwand">
            <a:extLst>
              <a:ext uri="{FF2B5EF4-FFF2-40B4-BE49-F238E27FC236}">
                <a16:creationId xmlns:a16="http://schemas.microsoft.com/office/drawing/2014/main" id="{A5FD6A71-23F4-4E45-966C-7A42B4448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59" y="852240"/>
            <a:ext cx="4901453" cy="26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70;p63">
            <a:hlinkClick r:id="rId3" action="ppaction://hlinksldjump"/>
            <a:extLst>
              <a:ext uri="{FF2B5EF4-FFF2-40B4-BE49-F238E27FC236}">
                <a16:creationId xmlns:a16="http://schemas.microsoft.com/office/drawing/2014/main" id="{E75E9731-765B-43B6-AFC3-C3C4AA1F28AF}"/>
              </a:ext>
            </a:extLst>
          </p:cNvPr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4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56;p63">
            <a:extLst>
              <a:ext uri="{FF2B5EF4-FFF2-40B4-BE49-F238E27FC236}">
                <a16:creationId xmlns:a16="http://schemas.microsoft.com/office/drawing/2014/main" id="{099A983E-232B-48F2-BEA2-1B9948AB123D}"/>
              </a:ext>
            </a:extLst>
          </p:cNvPr>
          <p:cNvSpPr/>
          <p:nvPr/>
        </p:nvSpPr>
        <p:spPr>
          <a:xfrm>
            <a:off x="1690043" y="668504"/>
            <a:ext cx="5309151" cy="392282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46" name="Picture 2" descr="Komplexitätsklasse O(n²) – quadratischer Aufwand">
            <a:extLst>
              <a:ext uri="{FF2B5EF4-FFF2-40B4-BE49-F238E27FC236}">
                <a16:creationId xmlns:a16="http://schemas.microsoft.com/office/drawing/2014/main" id="{0AA1AA52-1663-4035-A7D0-B23BBB7E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12" y="853887"/>
            <a:ext cx="4901453" cy="270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70;p63">
            <a:hlinkClick r:id="rId3" action="ppaction://hlinksldjump"/>
            <a:extLst>
              <a:ext uri="{FF2B5EF4-FFF2-40B4-BE49-F238E27FC236}">
                <a16:creationId xmlns:a16="http://schemas.microsoft.com/office/drawing/2014/main" id="{265E5795-E360-45DB-A0E7-826CFAA8AD2D}"/>
              </a:ext>
            </a:extLst>
          </p:cNvPr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3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6FCAF-80CA-46B1-932E-FF78ECD02C45}"/>
              </a:ext>
            </a:extLst>
          </p:cNvPr>
          <p:cNvSpPr txBox="1"/>
          <p:nvPr/>
        </p:nvSpPr>
        <p:spPr>
          <a:xfrm>
            <a:off x="80683" y="49872"/>
            <a:ext cx="4572000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de-DE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O-Notation Reihenfolge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O(1)</a:t>
            </a: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– konstanter Aufwand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O(log n)</a:t>
            </a: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– logarithmischer Aufwand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O(n)</a:t>
            </a: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– linearer Aufwand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O(n log n)</a:t>
            </a: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– quasi-linearer Aufwand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O(n²)</a:t>
            </a: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– quadratischer Aufwand</a:t>
            </a:r>
          </a:p>
          <a:p>
            <a:pPr marL="285750" indent="-285750" algn="l">
              <a:spcBef>
                <a:spcPts val="600"/>
              </a:spcBef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de-DE" sz="1500" b="0" i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Und hier der Vergleich in graphischer Darstellung:</a:t>
            </a:r>
          </a:p>
        </p:txBody>
      </p:sp>
      <p:pic>
        <p:nvPicPr>
          <p:cNvPr id="7170" name="Picture 2" descr="O-Notation – Vergleich der Komplexitätsklassen O(1), O(log n), O(n), O(n log n), O(n²)">
            <a:extLst>
              <a:ext uri="{FF2B5EF4-FFF2-40B4-BE49-F238E27FC236}">
                <a16:creationId xmlns:a16="http://schemas.microsoft.com/office/drawing/2014/main" id="{C7B52266-49B5-459B-A8B1-CBC3237F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63072"/>
            <a:ext cx="43165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56;p63">
            <a:extLst>
              <a:ext uri="{FF2B5EF4-FFF2-40B4-BE49-F238E27FC236}">
                <a16:creationId xmlns:a16="http://schemas.microsoft.com/office/drawing/2014/main" id="{DA37F8FE-82FE-4E7D-88AF-B3E8DE92732B}"/>
              </a:ext>
            </a:extLst>
          </p:cNvPr>
          <p:cNvSpPr/>
          <p:nvPr/>
        </p:nvSpPr>
        <p:spPr>
          <a:xfrm>
            <a:off x="4403912" y="121025"/>
            <a:ext cx="4643718" cy="497260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393;p53">
            <a:hlinkClick r:id="rId7" action="ppaction://hlinksldjump"/>
            <a:extLst>
              <a:ext uri="{FF2B5EF4-FFF2-40B4-BE49-F238E27FC236}">
                <a16:creationId xmlns:a16="http://schemas.microsoft.com/office/drawing/2014/main" id="{E4F4A482-96FF-44EE-8F15-388B1BED3FDE}"/>
              </a:ext>
            </a:extLst>
          </p:cNvPr>
          <p:cNvSpPr/>
          <p:nvPr/>
        </p:nvSpPr>
        <p:spPr>
          <a:xfrm rot="7201932">
            <a:off x="244316" y="456717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9" name="Google Shape;1623;p57">
            <a:extLst>
              <a:ext uri="{FF2B5EF4-FFF2-40B4-BE49-F238E27FC236}">
                <a16:creationId xmlns:a16="http://schemas.microsoft.com/office/drawing/2014/main" id="{C33DEC8B-9099-4902-9E18-7C9B3C9C752F}"/>
              </a:ext>
            </a:extLst>
          </p:cNvPr>
          <p:cNvGrpSpPr/>
          <p:nvPr/>
        </p:nvGrpSpPr>
        <p:grpSpPr>
          <a:xfrm>
            <a:off x="1176687" y="2869409"/>
            <a:ext cx="2010265" cy="1830337"/>
            <a:chOff x="706040" y="883365"/>
            <a:chExt cx="3660264" cy="3454307"/>
          </a:xfrm>
        </p:grpSpPr>
        <p:sp>
          <p:nvSpPr>
            <p:cNvPr id="80" name="Google Shape;1624;p57">
              <a:extLst>
                <a:ext uri="{FF2B5EF4-FFF2-40B4-BE49-F238E27FC236}">
                  <a16:creationId xmlns:a16="http://schemas.microsoft.com/office/drawing/2014/main" id="{99AB9CE8-E1D5-41C8-B7E4-9626F149DB03}"/>
                </a:ext>
              </a:extLst>
            </p:cNvPr>
            <p:cNvSpPr/>
            <p:nvPr/>
          </p:nvSpPr>
          <p:spPr>
            <a:xfrm>
              <a:off x="2305683" y="122124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1" name="Google Shape;1625;p57">
              <a:extLst>
                <a:ext uri="{FF2B5EF4-FFF2-40B4-BE49-F238E27FC236}">
                  <a16:creationId xmlns:a16="http://schemas.microsoft.com/office/drawing/2014/main" id="{D6FAD94C-91C6-45FF-ACD3-94FE9126CCCF}"/>
                </a:ext>
              </a:extLst>
            </p:cNvPr>
            <p:cNvGrpSpPr/>
            <p:nvPr/>
          </p:nvGrpSpPr>
          <p:grpSpPr>
            <a:xfrm flipH="1">
              <a:off x="3131991" y="2597216"/>
              <a:ext cx="858975" cy="300968"/>
              <a:chOff x="2271950" y="2722775"/>
              <a:chExt cx="575875" cy="201775"/>
            </a:xfrm>
          </p:grpSpPr>
          <p:sp>
            <p:nvSpPr>
              <p:cNvPr id="143" name="Google Shape;1626;p57">
                <a:extLst>
                  <a:ext uri="{FF2B5EF4-FFF2-40B4-BE49-F238E27FC236}">
                    <a16:creationId xmlns:a16="http://schemas.microsoft.com/office/drawing/2014/main" id="{9E984BCA-9C95-4A11-9DD4-742CEFB34926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627;p57">
                <a:extLst>
                  <a:ext uri="{FF2B5EF4-FFF2-40B4-BE49-F238E27FC236}">
                    <a16:creationId xmlns:a16="http://schemas.microsoft.com/office/drawing/2014/main" id="{AFFF5ED6-36E0-4068-A406-D73426F07C21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628;p57">
                <a:extLst>
                  <a:ext uri="{FF2B5EF4-FFF2-40B4-BE49-F238E27FC236}">
                    <a16:creationId xmlns:a16="http://schemas.microsoft.com/office/drawing/2014/main" id="{944E51DF-CEFC-41D1-8A20-04E1F7C59F43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629;p57">
                <a:extLst>
                  <a:ext uri="{FF2B5EF4-FFF2-40B4-BE49-F238E27FC236}">
                    <a16:creationId xmlns:a16="http://schemas.microsoft.com/office/drawing/2014/main" id="{92F88188-B39E-4E00-BD50-2B5E04280FF6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630;p57">
                <a:extLst>
                  <a:ext uri="{FF2B5EF4-FFF2-40B4-BE49-F238E27FC236}">
                    <a16:creationId xmlns:a16="http://schemas.microsoft.com/office/drawing/2014/main" id="{8FBDDBA1-934B-4DFC-8FA7-6D1DD9906984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2" name="Google Shape;1631;p57">
              <a:extLst>
                <a:ext uri="{FF2B5EF4-FFF2-40B4-BE49-F238E27FC236}">
                  <a16:creationId xmlns:a16="http://schemas.microsoft.com/office/drawing/2014/main" id="{0216AB4F-73EE-4DBE-AEB5-52F31FD8A172}"/>
                </a:ext>
              </a:extLst>
            </p:cNvPr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116" name="Google Shape;1632;p57">
                <a:extLst>
                  <a:ext uri="{FF2B5EF4-FFF2-40B4-BE49-F238E27FC236}">
                    <a16:creationId xmlns:a16="http://schemas.microsoft.com/office/drawing/2014/main" id="{2AD35FB4-5948-4637-92FF-6A9DBEFD9EF9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633;p57">
                <a:extLst>
                  <a:ext uri="{FF2B5EF4-FFF2-40B4-BE49-F238E27FC236}">
                    <a16:creationId xmlns:a16="http://schemas.microsoft.com/office/drawing/2014/main" id="{3F512F2A-9DD7-4DE4-8891-7B65B6185734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1634;p57">
                <a:extLst>
                  <a:ext uri="{FF2B5EF4-FFF2-40B4-BE49-F238E27FC236}">
                    <a16:creationId xmlns:a16="http://schemas.microsoft.com/office/drawing/2014/main" id="{F2B7E72D-8C59-4407-8FFE-66E72E0EC09F}"/>
                  </a:ext>
                </a:extLst>
              </p:cNvPr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avLst/>
                <a:gdLst/>
                <a:ahLst/>
                <a:cxnLst/>
                <a:rect l="l" t="t" r="r" b="b"/>
                <a:pathLst>
                  <a:path w="38747" h="46763" extrusionOk="0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1635;p57">
                <a:extLst>
                  <a:ext uri="{FF2B5EF4-FFF2-40B4-BE49-F238E27FC236}">
                    <a16:creationId xmlns:a16="http://schemas.microsoft.com/office/drawing/2014/main" id="{DD684EDC-A4A1-46E7-9FFA-E29BCEA294F9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636;p57">
                <a:extLst>
                  <a:ext uri="{FF2B5EF4-FFF2-40B4-BE49-F238E27FC236}">
                    <a16:creationId xmlns:a16="http://schemas.microsoft.com/office/drawing/2014/main" id="{8D07A7EF-A74A-4ED7-AA6B-13032A502201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1637;p57">
                <a:extLst>
                  <a:ext uri="{FF2B5EF4-FFF2-40B4-BE49-F238E27FC236}">
                    <a16:creationId xmlns:a16="http://schemas.microsoft.com/office/drawing/2014/main" id="{7FA9151D-B2D4-4F2C-9D29-CBC715504B51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fill="none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638;p57">
                <a:extLst>
                  <a:ext uri="{FF2B5EF4-FFF2-40B4-BE49-F238E27FC236}">
                    <a16:creationId xmlns:a16="http://schemas.microsoft.com/office/drawing/2014/main" id="{F7BAD693-F3CC-4F62-8047-577B944BC543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fill="none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639;p57">
                <a:extLst>
                  <a:ext uri="{FF2B5EF4-FFF2-40B4-BE49-F238E27FC236}">
                    <a16:creationId xmlns:a16="http://schemas.microsoft.com/office/drawing/2014/main" id="{3CE38280-0999-41DE-AEFD-411367FBE25B}"/>
                  </a:ext>
                </a:extLst>
              </p:cNvPr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avLst/>
                <a:gdLst/>
                <a:ahLst/>
                <a:cxnLst/>
                <a:rect l="l" t="t" r="r" b="b"/>
                <a:pathLst>
                  <a:path w="68835" h="53996" fill="none" extrusionOk="0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640;p57">
                <a:extLst>
                  <a:ext uri="{FF2B5EF4-FFF2-40B4-BE49-F238E27FC236}">
                    <a16:creationId xmlns:a16="http://schemas.microsoft.com/office/drawing/2014/main" id="{B74BF287-997B-4897-BD51-213D6627DDFC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fill="none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641;p57">
                <a:extLst>
                  <a:ext uri="{FF2B5EF4-FFF2-40B4-BE49-F238E27FC236}">
                    <a16:creationId xmlns:a16="http://schemas.microsoft.com/office/drawing/2014/main" id="{1A25AF70-95AF-4576-ACD0-688C211BEB17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fill="none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642;p57">
                <a:extLst>
                  <a:ext uri="{FF2B5EF4-FFF2-40B4-BE49-F238E27FC236}">
                    <a16:creationId xmlns:a16="http://schemas.microsoft.com/office/drawing/2014/main" id="{9A84F317-8D7E-4CC8-9609-6FA55AE98B38}"/>
                  </a:ext>
                </a:extLst>
              </p:cNvPr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" extrusionOk="0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643;p57">
                <a:extLst>
                  <a:ext uri="{FF2B5EF4-FFF2-40B4-BE49-F238E27FC236}">
                    <a16:creationId xmlns:a16="http://schemas.microsoft.com/office/drawing/2014/main" id="{D02C458E-0BB0-46A3-9EAD-99F4DCB0CDD6}"/>
                  </a:ext>
                </a:extLst>
              </p:cNvPr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644;p57">
                <a:extLst>
                  <a:ext uri="{FF2B5EF4-FFF2-40B4-BE49-F238E27FC236}">
                    <a16:creationId xmlns:a16="http://schemas.microsoft.com/office/drawing/2014/main" id="{4D1C994E-E1F3-4EB4-BEA6-2C198ED8B608}"/>
                  </a:ext>
                </a:extLst>
              </p:cNvPr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645;p57">
                <a:extLst>
                  <a:ext uri="{FF2B5EF4-FFF2-40B4-BE49-F238E27FC236}">
                    <a16:creationId xmlns:a16="http://schemas.microsoft.com/office/drawing/2014/main" id="{6240BBA4-AB86-4C7A-ABE9-9CEF0995A2D4}"/>
                  </a:ext>
                </a:extLst>
              </p:cNvPr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646;p57">
                <a:extLst>
                  <a:ext uri="{FF2B5EF4-FFF2-40B4-BE49-F238E27FC236}">
                    <a16:creationId xmlns:a16="http://schemas.microsoft.com/office/drawing/2014/main" id="{B28188FA-ED7D-4121-82AC-E925C8716F4E}"/>
                  </a:ext>
                </a:extLst>
              </p:cNvPr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avLst/>
                <a:gdLst/>
                <a:ahLst/>
                <a:cxnLst/>
                <a:rect l="l" t="t" r="r" b="b"/>
                <a:pathLst>
                  <a:path w="27310" h="7804" fill="none" extrusionOk="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647;p57">
                <a:extLst>
                  <a:ext uri="{FF2B5EF4-FFF2-40B4-BE49-F238E27FC236}">
                    <a16:creationId xmlns:a16="http://schemas.microsoft.com/office/drawing/2014/main" id="{FB6D8EB9-BD30-449F-AAD1-384E20118508}"/>
                  </a:ext>
                </a:extLst>
              </p:cNvPr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7109" fill="none" extrusionOk="0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648;p57">
                <a:extLst>
                  <a:ext uri="{FF2B5EF4-FFF2-40B4-BE49-F238E27FC236}">
                    <a16:creationId xmlns:a16="http://schemas.microsoft.com/office/drawing/2014/main" id="{DDDCDBB6-F32D-4C85-BFBE-DD3CB799C411}"/>
                  </a:ext>
                </a:extLst>
              </p:cNvPr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99" h="7109" fill="none" extrusionOk="0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649;p57">
                <a:extLst>
                  <a:ext uri="{FF2B5EF4-FFF2-40B4-BE49-F238E27FC236}">
                    <a16:creationId xmlns:a16="http://schemas.microsoft.com/office/drawing/2014/main" id="{315D149F-A152-4B74-B20B-B716191157A2}"/>
                  </a:ext>
                </a:extLst>
              </p:cNvPr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400" h="7109" fill="none" extrusionOk="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650;p57">
                <a:extLst>
                  <a:ext uri="{FF2B5EF4-FFF2-40B4-BE49-F238E27FC236}">
                    <a16:creationId xmlns:a16="http://schemas.microsoft.com/office/drawing/2014/main" id="{723EF0D7-BC6C-44BB-8330-7B90F0B8BBB4}"/>
                  </a:ext>
                </a:extLst>
              </p:cNvPr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505" fill="none" extrusionOk="0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651;p57">
                <a:extLst>
                  <a:ext uri="{FF2B5EF4-FFF2-40B4-BE49-F238E27FC236}">
                    <a16:creationId xmlns:a16="http://schemas.microsoft.com/office/drawing/2014/main" id="{AC519505-A497-44A7-8EDA-FA6F4B8B3DAC}"/>
                  </a:ext>
                </a:extLst>
              </p:cNvPr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652;p57">
                <a:extLst>
                  <a:ext uri="{FF2B5EF4-FFF2-40B4-BE49-F238E27FC236}">
                    <a16:creationId xmlns:a16="http://schemas.microsoft.com/office/drawing/2014/main" id="{EB66F36B-09DB-469C-9324-CFF1762B21BB}"/>
                  </a:ext>
                </a:extLst>
              </p:cNvPr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653;p57">
                <a:extLst>
                  <a:ext uri="{FF2B5EF4-FFF2-40B4-BE49-F238E27FC236}">
                    <a16:creationId xmlns:a16="http://schemas.microsoft.com/office/drawing/2014/main" id="{DD549193-5ABE-44A5-B1CD-5C431141975A}"/>
                  </a:ext>
                </a:extLst>
              </p:cNvPr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24" fill="none" extrusionOk="0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654;p57">
                <a:extLst>
                  <a:ext uri="{FF2B5EF4-FFF2-40B4-BE49-F238E27FC236}">
                    <a16:creationId xmlns:a16="http://schemas.microsoft.com/office/drawing/2014/main" id="{903EC458-D215-43F6-93AA-36139D407D3E}"/>
                  </a:ext>
                </a:extLst>
              </p:cNvPr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655;p57">
                <a:extLst>
                  <a:ext uri="{FF2B5EF4-FFF2-40B4-BE49-F238E27FC236}">
                    <a16:creationId xmlns:a16="http://schemas.microsoft.com/office/drawing/2014/main" id="{9EEFAD09-0BB0-4912-99F0-C8D5834C0F0B}"/>
                  </a:ext>
                </a:extLst>
              </p:cNvPr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656;p57">
                <a:extLst>
                  <a:ext uri="{FF2B5EF4-FFF2-40B4-BE49-F238E27FC236}">
                    <a16:creationId xmlns:a16="http://schemas.microsoft.com/office/drawing/2014/main" id="{E8918093-CD04-4FC5-83B5-6037E108F357}"/>
                  </a:ext>
                </a:extLst>
              </p:cNvPr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avLst/>
                <a:gdLst/>
                <a:ahLst/>
                <a:cxnLst/>
                <a:rect l="l" t="t" r="r" b="b"/>
                <a:pathLst>
                  <a:path w="24549" h="8000" fill="none" extrusionOk="0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657;p57">
                <a:extLst>
                  <a:ext uri="{FF2B5EF4-FFF2-40B4-BE49-F238E27FC236}">
                    <a16:creationId xmlns:a16="http://schemas.microsoft.com/office/drawing/2014/main" id="{68452161-1B28-4106-B000-060C17DB676F}"/>
                  </a:ext>
                </a:extLst>
              </p:cNvPr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1" fill="none" extrusionOk="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658;p57">
                <a:extLst>
                  <a:ext uri="{FF2B5EF4-FFF2-40B4-BE49-F238E27FC236}">
                    <a16:creationId xmlns:a16="http://schemas.microsoft.com/office/drawing/2014/main" id="{7F056A4E-C575-455A-9731-730716606353}"/>
                  </a:ext>
                </a:extLst>
              </p:cNvPr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2" fill="none" extrusionOk="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1659;p57">
              <a:extLst>
                <a:ext uri="{FF2B5EF4-FFF2-40B4-BE49-F238E27FC236}">
                  <a16:creationId xmlns:a16="http://schemas.microsoft.com/office/drawing/2014/main" id="{3BBBEB30-C627-4BDD-A710-EAD6D4FB3D70}"/>
                </a:ext>
              </a:extLst>
            </p:cNvPr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110" name="Google Shape;1660;p57">
                <a:extLst>
                  <a:ext uri="{FF2B5EF4-FFF2-40B4-BE49-F238E27FC236}">
                    <a16:creationId xmlns:a16="http://schemas.microsoft.com/office/drawing/2014/main" id="{2BA59843-8513-41C6-8752-19E9E9F1A539}"/>
                  </a:ext>
                </a:extLst>
              </p:cNvPr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661;p57">
                <a:extLst>
                  <a:ext uri="{FF2B5EF4-FFF2-40B4-BE49-F238E27FC236}">
                    <a16:creationId xmlns:a16="http://schemas.microsoft.com/office/drawing/2014/main" id="{123B86FD-9D79-4397-B24A-4DECA3619E75}"/>
                  </a:ext>
                </a:extLst>
              </p:cNvPr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662;p57">
                <a:extLst>
                  <a:ext uri="{FF2B5EF4-FFF2-40B4-BE49-F238E27FC236}">
                    <a16:creationId xmlns:a16="http://schemas.microsoft.com/office/drawing/2014/main" id="{C4790AE0-95F8-4DC5-B3E9-171144F75175}"/>
                  </a:ext>
                </a:extLst>
              </p:cNvPr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663;p57">
                <a:extLst>
                  <a:ext uri="{FF2B5EF4-FFF2-40B4-BE49-F238E27FC236}">
                    <a16:creationId xmlns:a16="http://schemas.microsoft.com/office/drawing/2014/main" id="{A53D636E-07DD-4020-A105-063058D9F6DF}"/>
                  </a:ext>
                </a:extLst>
              </p:cNvPr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1664;p57">
                <a:extLst>
                  <a:ext uri="{FF2B5EF4-FFF2-40B4-BE49-F238E27FC236}">
                    <a16:creationId xmlns:a16="http://schemas.microsoft.com/office/drawing/2014/main" id="{800E2194-1A08-41B7-A5DE-805A7AEBF6C3}"/>
                  </a:ext>
                </a:extLst>
              </p:cNvPr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1665;p57">
                <a:extLst>
                  <a:ext uri="{FF2B5EF4-FFF2-40B4-BE49-F238E27FC236}">
                    <a16:creationId xmlns:a16="http://schemas.microsoft.com/office/drawing/2014/main" id="{75E53E43-862C-421B-ABEA-1972D1E57CD2}"/>
                  </a:ext>
                </a:extLst>
              </p:cNvPr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1666;p57">
              <a:extLst>
                <a:ext uri="{FF2B5EF4-FFF2-40B4-BE49-F238E27FC236}">
                  <a16:creationId xmlns:a16="http://schemas.microsoft.com/office/drawing/2014/main" id="{B2305BCB-DD65-401B-9544-589E4F06ECBA}"/>
                </a:ext>
              </a:extLst>
            </p:cNvPr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102" name="Google Shape;1667;p57">
                <a:extLst>
                  <a:ext uri="{FF2B5EF4-FFF2-40B4-BE49-F238E27FC236}">
                    <a16:creationId xmlns:a16="http://schemas.microsoft.com/office/drawing/2014/main" id="{F17C7AC4-213F-4C7D-A8F6-0AD0EF72724F}"/>
                  </a:ext>
                </a:extLst>
              </p:cNvPr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44750" extrusionOk="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668;p57">
                <a:extLst>
                  <a:ext uri="{FF2B5EF4-FFF2-40B4-BE49-F238E27FC236}">
                    <a16:creationId xmlns:a16="http://schemas.microsoft.com/office/drawing/2014/main" id="{02EB392C-ED5D-4394-ACB1-A6C48873B65B}"/>
                  </a:ext>
                </a:extLst>
              </p:cNvPr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44181" extrusionOk="0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669;p57">
                <a:extLst>
                  <a:ext uri="{FF2B5EF4-FFF2-40B4-BE49-F238E27FC236}">
                    <a16:creationId xmlns:a16="http://schemas.microsoft.com/office/drawing/2014/main" id="{B4280AB1-286C-45BA-87BB-2A58B414D33A}"/>
                  </a:ext>
                </a:extLst>
              </p:cNvPr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44875" extrusionOk="0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670;p57">
                <a:extLst>
                  <a:ext uri="{FF2B5EF4-FFF2-40B4-BE49-F238E27FC236}">
                    <a16:creationId xmlns:a16="http://schemas.microsoft.com/office/drawing/2014/main" id="{EA7D1413-05CB-4E13-BC83-38F47B6DE26D}"/>
                  </a:ext>
                </a:extLst>
              </p:cNvPr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44786" extrusionOk="0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671;p57">
                <a:extLst>
                  <a:ext uri="{FF2B5EF4-FFF2-40B4-BE49-F238E27FC236}">
                    <a16:creationId xmlns:a16="http://schemas.microsoft.com/office/drawing/2014/main" id="{813B4376-C07B-41AA-97EF-C0D44A3319E6}"/>
                  </a:ext>
                </a:extLst>
              </p:cNvPr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44288" extrusionOk="0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672;p57">
                <a:extLst>
                  <a:ext uri="{FF2B5EF4-FFF2-40B4-BE49-F238E27FC236}">
                    <a16:creationId xmlns:a16="http://schemas.microsoft.com/office/drawing/2014/main" id="{0D622AAD-6242-4A6F-AC03-667D9DAD5EBA}"/>
                  </a:ext>
                </a:extLst>
              </p:cNvPr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22" extrusionOk="0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673;p57">
                <a:extLst>
                  <a:ext uri="{FF2B5EF4-FFF2-40B4-BE49-F238E27FC236}">
                    <a16:creationId xmlns:a16="http://schemas.microsoft.com/office/drawing/2014/main" id="{B5924CE0-2789-4B07-9AB4-8E9F66AA0CF5}"/>
                  </a:ext>
                </a:extLst>
              </p:cNvPr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511" extrusionOk="0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674;p57">
                <a:extLst>
                  <a:ext uri="{FF2B5EF4-FFF2-40B4-BE49-F238E27FC236}">
                    <a16:creationId xmlns:a16="http://schemas.microsoft.com/office/drawing/2014/main" id="{72B0F70D-BAB4-452E-88F8-5818DCB03EB1}"/>
                  </a:ext>
                </a:extLst>
              </p:cNvPr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297" extrusionOk="0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1675;p57">
              <a:extLst>
                <a:ext uri="{FF2B5EF4-FFF2-40B4-BE49-F238E27FC236}">
                  <a16:creationId xmlns:a16="http://schemas.microsoft.com/office/drawing/2014/main" id="{9695AF3F-4C19-45E6-BB6E-40378B2CD412}"/>
                </a:ext>
              </a:extLst>
            </p:cNvPr>
            <p:cNvGrpSpPr/>
            <p:nvPr/>
          </p:nvGrpSpPr>
          <p:grpSpPr>
            <a:xfrm flipH="1">
              <a:off x="1237981" y="3753166"/>
              <a:ext cx="953591" cy="334099"/>
              <a:chOff x="2271950" y="2722775"/>
              <a:chExt cx="575875" cy="201775"/>
            </a:xfrm>
          </p:grpSpPr>
          <p:sp>
            <p:nvSpPr>
              <p:cNvPr id="97" name="Google Shape;1676;p57">
                <a:extLst>
                  <a:ext uri="{FF2B5EF4-FFF2-40B4-BE49-F238E27FC236}">
                    <a16:creationId xmlns:a16="http://schemas.microsoft.com/office/drawing/2014/main" id="{D7F40338-E8DA-4AF6-BAA9-4646C130DB00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677;p57">
                <a:extLst>
                  <a:ext uri="{FF2B5EF4-FFF2-40B4-BE49-F238E27FC236}">
                    <a16:creationId xmlns:a16="http://schemas.microsoft.com/office/drawing/2014/main" id="{22B92C32-AC9A-4FF1-A97B-76FBD64A2736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678;p57">
                <a:extLst>
                  <a:ext uri="{FF2B5EF4-FFF2-40B4-BE49-F238E27FC236}">
                    <a16:creationId xmlns:a16="http://schemas.microsoft.com/office/drawing/2014/main" id="{65D0BE60-0322-491C-87D7-7B54928BAE29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679;p57">
                <a:extLst>
                  <a:ext uri="{FF2B5EF4-FFF2-40B4-BE49-F238E27FC236}">
                    <a16:creationId xmlns:a16="http://schemas.microsoft.com/office/drawing/2014/main" id="{A5407D5A-F186-47F8-98E2-96C7319F34CC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680;p57">
                <a:extLst>
                  <a:ext uri="{FF2B5EF4-FFF2-40B4-BE49-F238E27FC236}">
                    <a16:creationId xmlns:a16="http://schemas.microsoft.com/office/drawing/2014/main" id="{57ABED06-6F83-4E13-BBF1-E367683DDA52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6" name="Google Shape;1681;p57">
              <a:extLst>
                <a:ext uri="{FF2B5EF4-FFF2-40B4-BE49-F238E27FC236}">
                  <a16:creationId xmlns:a16="http://schemas.microsoft.com/office/drawing/2014/main" id="{42635D76-F1EF-4562-9713-ECFF8F82955E}"/>
                </a:ext>
              </a:extLst>
            </p:cNvPr>
            <p:cNvSpPr/>
            <p:nvPr/>
          </p:nvSpPr>
          <p:spPr>
            <a:xfrm flipH="1">
              <a:off x="984469" y="41965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682;p57">
              <a:extLst>
                <a:ext uri="{FF2B5EF4-FFF2-40B4-BE49-F238E27FC236}">
                  <a16:creationId xmlns:a16="http://schemas.microsoft.com/office/drawing/2014/main" id="{216ED804-3CCF-433B-99FD-4F44EFB55B8E}"/>
                </a:ext>
              </a:extLst>
            </p:cNvPr>
            <p:cNvSpPr/>
            <p:nvPr/>
          </p:nvSpPr>
          <p:spPr>
            <a:xfrm flipH="1">
              <a:off x="3889138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683;p57">
              <a:extLst>
                <a:ext uri="{FF2B5EF4-FFF2-40B4-BE49-F238E27FC236}">
                  <a16:creationId xmlns:a16="http://schemas.microsoft.com/office/drawing/2014/main" id="{8F2A94C3-4E33-4614-BAE8-E32829EAAE3E}"/>
                </a:ext>
              </a:extLst>
            </p:cNvPr>
            <p:cNvSpPr/>
            <p:nvPr/>
          </p:nvSpPr>
          <p:spPr>
            <a:xfrm flipH="1">
              <a:off x="211187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684;p57">
              <a:extLst>
                <a:ext uri="{FF2B5EF4-FFF2-40B4-BE49-F238E27FC236}">
                  <a16:creationId xmlns:a16="http://schemas.microsoft.com/office/drawing/2014/main" id="{6C7EDB09-D79D-4432-820E-AB47394F197F}"/>
                </a:ext>
              </a:extLst>
            </p:cNvPr>
            <p:cNvSpPr/>
            <p:nvPr/>
          </p:nvSpPr>
          <p:spPr>
            <a:xfrm flipH="1">
              <a:off x="364716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685;p57">
              <a:extLst>
                <a:ext uri="{FF2B5EF4-FFF2-40B4-BE49-F238E27FC236}">
                  <a16:creationId xmlns:a16="http://schemas.microsoft.com/office/drawing/2014/main" id="{5C25A5F5-1ADF-493F-B23B-84DB9657F3AC}"/>
                </a:ext>
              </a:extLst>
            </p:cNvPr>
            <p:cNvSpPr/>
            <p:nvPr/>
          </p:nvSpPr>
          <p:spPr>
            <a:xfrm flipH="1">
              <a:off x="4226057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686;p57">
              <a:extLst>
                <a:ext uri="{FF2B5EF4-FFF2-40B4-BE49-F238E27FC236}">
                  <a16:creationId xmlns:a16="http://schemas.microsoft.com/office/drawing/2014/main" id="{17449946-1D51-4737-9E75-54B9BBD415F6}"/>
                </a:ext>
              </a:extLst>
            </p:cNvPr>
            <p:cNvSpPr/>
            <p:nvPr/>
          </p:nvSpPr>
          <p:spPr>
            <a:xfrm flipH="1">
              <a:off x="725787" y="88336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687;p57">
              <a:extLst>
                <a:ext uri="{FF2B5EF4-FFF2-40B4-BE49-F238E27FC236}">
                  <a16:creationId xmlns:a16="http://schemas.microsoft.com/office/drawing/2014/main" id="{FDA45B91-E330-4A85-A9E6-79D2A4815236}"/>
                </a:ext>
              </a:extLst>
            </p:cNvPr>
            <p:cNvSpPr/>
            <p:nvPr/>
          </p:nvSpPr>
          <p:spPr>
            <a:xfrm rot="1685758" flipH="1">
              <a:off x="2971353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688;p57">
              <a:extLst>
                <a:ext uri="{FF2B5EF4-FFF2-40B4-BE49-F238E27FC236}">
                  <a16:creationId xmlns:a16="http://schemas.microsoft.com/office/drawing/2014/main" id="{0D44B145-01AB-434C-AFBC-532EBE980BDF}"/>
                </a:ext>
              </a:extLst>
            </p:cNvPr>
            <p:cNvSpPr/>
            <p:nvPr/>
          </p:nvSpPr>
          <p:spPr>
            <a:xfrm flipH="1">
              <a:off x="2567287" y="38461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689;p57">
              <a:extLst>
                <a:ext uri="{FF2B5EF4-FFF2-40B4-BE49-F238E27FC236}">
                  <a16:creationId xmlns:a16="http://schemas.microsoft.com/office/drawing/2014/main" id="{A2386E2D-7D47-4518-82CC-1F1F12994C10}"/>
                </a:ext>
              </a:extLst>
            </p:cNvPr>
            <p:cNvSpPr/>
            <p:nvPr/>
          </p:nvSpPr>
          <p:spPr>
            <a:xfrm>
              <a:off x="1774800" y="3210950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690;p57">
              <a:extLst>
                <a:ext uri="{FF2B5EF4-FFF2-40B4-BE49-F238E27FC236}">
                  <a16:creationId xmlns:a16="http://schemas.microsoft.com/office/drawing/2014/main" id="{0FD683D5-024B-4845-80BC-B08332D9C991}"/>
                </a:ext>
              </a:extLst>
            </p:cNvPr>
            <p:cNvSpPr/>
            <p:nvPr/>
          </p:nvSpPr>
          <p:spPr>
            <a:xfrm flipH="1">
              <a:off x="1583526" y="145075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691;p57">
              <a:extLst>
                <a:ext uri="{FF2B5EF4-FFF2-40B4-BE49-F238E27FC236}">
                  <a16:creationId xmlns:a16="http://schemas.microsoft.com/office/drawing/2014/main" id="{7926B690-14A9-4E83-98AA-D1AE00F36C6D}"/>
                </a:ext>
              </a:extLst>
            </p:cNvPr>
            <p:cNvSpPr/>
            <p:nvPr/>
          </p:nvSpPr>
          <p:spPr>
            <a:xfrm flipH="1">
              <a:off x="3289519" y="3510256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8767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DE541-3B6E-45F7-ABB9-FD614F2660C3}"/>
              </a:ext>
            </a:extLst>
          </p:cNvPr>
          <p:cNvSpPr txBox="1"/>
          <p:nvPr/>
        </p:nvSpPr>
        <p:spPr>
          <a:xfrm>
            <a:off x="0" y="50306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de-DE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Weitere Komplexitätsklassen</a:t>
            </a:r>
          </a:p>
          <a:p>
            <a:pPr algn="l">
              <a:spcBef>
                <a:spcPts val="600"/>
              </a:spcBef>
            </a:pP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Weitere Komplexitätsklassen sind z. B.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O(n</a:t>
            </a:r>
            <a:r>
              <a:rPr lang="de-DE" sz="1500" b="0" baseline="30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</a:t>
            </a: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) – polynomieller Aufwand,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O(2</a:t>
            </a:r>
            <a:r>
              <a:rPr lang="de-DE" sz="1500" b="0" baseline="30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n</a:t>
            </a: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) – exponentieller Aufwand,</a:t>
            </a:r>
          </a:p>
          <a:p>
            <a:pPr marL="285750" indent="-285750" algn="l">
              <a:spcBef>
                <a:spcPts val="600"/>
              </a:spcBef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O(n!) – faktorieller Aufwand.</a:t>
            </a:r>
          </a:p>
          <a:p>
            <a:pPr marL="285750" indent="-285750" algn="l">
              <a:spcBef>
                <a:spcPts val="600"/>
              </a:spcBef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de-DE" sz="1500" b="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Diese sind jedoch so schlecht, dass wir Algorithmen mit diesen Komplexitäten möglichst vermeiden sollten.</a:t>
            </a:r>
          </a:p>
        </p:txBody>
      </p:sp>
      <p:sp>
        <p:nvSpPr>
          <p:cNvPr id="3" name="Google Shape;1956;p63">
            <a:extLst>
              <a:ext uri="{FF2B5EF4-FFF2-40B4-BE49-F238E27FC236}">
                <a16:creationId xmlns:a16="http://schemas.microsoft.com/office/drawing/2014/main" id="{0086FD1F-0FFB-4CD3-A115-B49518F7CC7C}"/>
              </a:ext>
            </a:extLst>
          </p:cNvPr>
          <p:cNvSpPr/>
          <p:nvPr/>
        </p:nvSpPr>
        <p:spPr>
          <a:xfrm>
            <a:off x="4403912" y="121024"/>
            <a:ext cx="4643718" cy="497260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 descr="O-Notation – Vergleich der Komplexitätsklassen O(1), O(log n), O(n), O(n log n), O(n²), O(n³), O(2ⁿ), O(n!)">
            <a:extLst>
              <a:ext uri="{FF2B5EF4-FFF2-40B4-BE49-F238E27FC236}">
                <a16:creationId xmlns:a16="http://schemas.microsoft.com/office/drawing/2014/main" id="{9DC2E925-6435-4E14-B95F-D57AB0D0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6347"/>
            <a:ext cx="4303059" cy="34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93;p53">
            <a:hlinkClick r:id="rId7" action="ppaction://hlinksldjump"/>
            <a:extLst>
              <a:ext uri="{FF2B5EF4-FFF2-40B4-BE49-F238E27FC236}">
                <a16:creationId xmlns:a16="http://schemas.microsoft.com/office/drawing/2014/main" id="{E1E189B4-B59E-4069-98A2-E4598BC43363}"/>
              </a:ext>
            </a:extLst>
          </p:cNvPr>
          <p:cNvSpPr/>
          <p:nvPr/>
        </p:nvSpPr>
        <p:spPr>
          <a:xfrm rot="7201932">
            <a:off x="244316" y="456717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623;p57">
            <a:extLst>
              <a:ext uri="{FF2B5EF4-FFF2-40B4-BE49-F238E27FC236}">
                <a16:creationId xmlns:a16="http://schemas.microsoft.com/office/drawing/2014/main" id="{E93A6B5F-7E15-4E5C-9308-BBC20441AC5C}"/>
              </a:ext>
            </a:extLst>
          </p:cNvPr>
          <p:cNvGrpSpPr/>
          <p:nvPr/>
        </p:nvGrpSpPr>
        <p:grpSpPr>
          <a:xfrm>
            <a:off x="1176687" y="2869409"/>
            <a:ext cx="2010265" cy="1830337"/>
            <a:chOff x="706040" y="883365"/>
            <a:chExt cx="3660264" cy="3454307"/>
          </a:xfrm>
        </p:grpSpPr>
        <p:sp>
          <p:nvSpPr>
            <p:cNvPr id="7" name="Google Shape;1624;p57">
              <a:extLst>
                <a:ext uri="{FF2B5EF4-FFF2-40B4-BE49-F238E27FC236}">
                  <a16:creationId xmlns:a16="http://schemas.microsoft.com/office/drawing/2014/main" id="{FDC2AB6C-8560-49CF-8334-6533CA495EB2}"/>
                </a:ext>
              </a:extLst>
            </p:cNvPr>
            <p:cNvSpPr/>
            <p:nvPr/>
          </p:nvSpPr>
          <p:spPr>
            <a:xfrm>
              <a:off x="2305683" y="122124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1625;p57">
              <a:extLst>
                <a:ext uri="{FF2B5EF4-FFF2-40B4-BE49-F238E27FC236}">
                  <a16:creationId xmlns:a16="http://schemas.microsoft.com/office/drawing/2014/main" id="{EBEDE841-EBCF-4E3C-AB77-8B7C37C09298}"/>
                </a:ext>
              </a:extLst>
            </p:cNvPr>
            <p:cNvGrpSpPr/>
            <p:nvPr/>
          </p:nvGrpSpPr>
          <p:grpSpPr>
            <a:xfrm flipH="1">
              <a:off x="3131991" y="2597216"/>
              <a:ext cx="858975" cy="300968"/>
              <a:chOff x="2271950" y="2722775"/>
              <a:chExt cx="575875" cy="201775"/>
            </a:xfrm>
          </p:grpSpPr>
          <p:sp>
            <p:nvSpPr>
              <p:cNvPr id="70" name="Google Shape;1626;p57">
                <a:extLst>
                  <a:ext uri="{FF2B5EF4-FFF2-40B4-BE49-F238E27FC236}">
                    <a16:creationId xmlns:a16="http://schemas.microsoft.com/office/drawing/2014/main" id="{D99369BB-1D24-41E0-8C1F-EB2EB665560B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627;p57">
                <a:extLst>
                  <a:ext uri="{FF2B5EF4-FFF2-40B4-BE49-F238E27FC236}">
                    <a16:creationId xmlns:a16="http://schemas.microsoft.com/office/drawing/2014/main" id="{D011A966-568F-4A08-93F3-13329B71FCF5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628;p57">
                <a:extLst>
                  <a:ext uri="{FF2B5EF4-FFF2-40B4-BE49-F238E27FC236}">
                    <a16:creationId xmlns:a16="http://schemas.microsoft.com/office/drawing/2014/main" id="{4C3FBBB1-1B85-4D09-8C87-BC5915917AA1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629;p57">
                <a:extLst>
                  <a:ext uri="{FF2B5EF4-FFF2-40B4-BE49-F238E27FC236}">
                    <a16:creationId xmlns:a16="http://schemas.microsoft.com/office/drawing/2014/main" id="{D23BE791-70A5-4A0A-B438-CD97F90E6924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630;p57">
                <a:extLst>
                  <a:ext uri="{FF2B5EF4-FFF2-40B4-BE49-F238E27FC236}">
                    <a16:creationId xmlns:a16="http://schemas.microsoft.com/office/drawing/2014/main" id="{6022C55C-2725-40A5-BF72-770882610FF8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oogle Shape;1631;p57">
              <a:extLst>
                <a:ext uri="{FF2B5EF4-FFF2-40B4-BE49-F238E27FC236}">
                  <a16:creationId xmlns:a16="http://schemas.microsoft.com/office/drawing/2014/main" id="{76CFFB4D-292E-4E1F-ABFD-370E9C8712D4}"/>
                </a:ext>
              </a:extLst>
            </p:cNvPr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43" name="Google Shape;1632;p57">
                <a:extLst>
                  <a:ext uri="{FF2B5EF4-FFF2-40B4-BE49-F238E27FC236}">
                    <a16:creationId xmlns:a16="http://schemas.microsoft.com/office/drawing/2014/main" id="{1E87F3E5-11D7-42C1-979F-35E045C3E819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633;p57">
                <a:extLst>
                  <a:ext uri="{FF2B5EF4-FFF2-40B4-BE49-F238E27FC236}">
                    <a16:creationId xmlns:a16="http://schemas.microsoft.com/office/drawing/2014/main" id="{00DB8FC6-F69C-43FD-871A-39EC6F241FF5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634;p57">
                <a:extLst>
                  <a:ext uri="{FF2B5EF4-FFF2-40B4-BE49-F238E27FC236}">
                    <a16:creationId xmlns:a16="http://schemas.microsoft.com/office/drawing/2014/main" id="{EBFF8487-0A42-4BA5-B2AD-0E48A2CC7E09}"/>
                  </a:ext>
                </a:extLst>
              </p:cNvPr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avLst/>
                <a:gdLst/>
                <a:ahLst/>
                <a:cxnLst/>
                <a:rect l="l" t="t" r="r" b="b"/>
                <a:pathLst>
                  <a:path w="38747" h="46763" extrusionOk="0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635;p57">
                <a:extLst>
                  <a:ext uri="{FF2B5EF4-FFF2-40B4-BE49-F238E27FC236}">
                    <a16:creationId xmlns:a16="http://schemas.microsoft.com/office/drawing/2014/main" id="{9EE995FA-097F-42F4-BA9A-4F7024B027FE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636;p57">
                <a:extLst>
                  <a:ext uri="{FF2B5EF4-FFF2-40B4-BE49-F238E27FC236}">
                    <a16:creationId xmlns:a16="http://schemas.microsoft.com/office/drawing/2014/main" id="{1EBAFF54-42F0-4201-A2DF-C1D6DC872139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637;p57">
                <a:extLst>
                  <a:ext uri="{FF2B5EF4-FFF2-40B4-BE49-F238E27FC236}">
                    <a16:creationId xmlns:a16="http://schemas.microsoft.com/office/drawing/2014/main" id="{48446446-5F9A-4875-B41E-BAE0D2E445FF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fill="none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638;p57">
                <a:extLst>
                  <a:ext uri="{FF2B5EF4-FFF2-40B4-BE49-F238E27FC236}">
                    <a16:creationId xmlns:a16="http://schemas.microsoft.com/office/drawing/2014/main" id="{F737634F-3400-4FE1-9A0A-62792ACA4430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fill="none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639;p57">
                <a:extLst>
                  <a:ext uri="{FF2B5EF4-FFF2-40B4-BE49-F238E27FC236}">
                    <a16:creationId xmlns:a16="http://schemas.microsoft.com/office/drawing/2014/main" id="{B0F5F16F-4F11-48A1-8652-14AC119F25AE}"/>
                  </a:ext>
                </a:extLst>
              </p:cNvPr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avLst/>
                <a:gdLst/>
                <a:ahLst/>
                <a:cxnLst/>
                <a:rect l="l" t="t" r="r" b="b"/>
                <a:pathLst>
                  <a:path w="68835" h="53996" fill="none" extrusionOk="0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640;p57">
                <a:extLst>
                  <a:ext uri="{FF2B5EF4-FFF2-40B4-BE49-F238E27FC236}">
                    <a16:creationId xmlns:a16="http://schemas.microsoft.com/office/drawing/2014/main" id="{F523BE9F-C7B5-4286-8F43-B2C8509AE0C2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fill="none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641;p57">
                <a:extLst>
                  <a:ext uri="{FF2B5EF4-FFF2-40B4-BE49-F238E27FC236}">
                    <a16:creationId xmlns:a16="http://schemas.microsoft.com/office/drawing/2014/main" id="{2526DCF9-6160-4527-A633-334DB9BD69CB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fill="none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642;p57">
                <a:extLst>
                  <a:ext uri="{FF2B5EF4-FFF2-40B4-BE49-F238E27FC236}">
                    <a16:creationId xmlns:a16="http://schemas.microsoft.com/office/drawing/2014/main" id="{97DE4A8B-3A4D-44A6-B0F3-F3E511C85EC9}"/>
                  </a:ext>
                </a:extLst>
              </p:cNvPr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" extrusionOk="0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643;p57">
                <a:extLst>
                  <a:ext uri="{FF2B5EF4-FFF2-40B4-BE49-F238E27FC236}">
                    <a16:creationId xmlns:a16="http://schemas.microsoft.com/office/drawing/2014/main" id="{75A81B23-BB03-4CF9-8583-33C68BF8E71F}"/>
                  </a:ext>
                </a:extLst>
              </p:cNvPr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644;p57">
                <a:extLst>
                  <a:ext uri="{FF2B5EF4-FFF2-40B4-BE49-F238E27FC236}">
                    <a16:creationId xmlns:a16="http://schemas.microsoft.com/office/drawing/2014/main" id="{4C87B460-7AAA-4A3D-9D5F-B316B63AE828}"/>
                  </a:ext>
                </a:extLst>
              </p:cNvPr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645;p57">
                <a:extLst>
                  <a:ext uri="{FF2B5EF4-FFF2-40B4-BE49-F238E27FC236}">
                    <a16:creationId xmlns:a16="http://schemas.microsoft.com/office/drawing/2014/main" id="{31A7C47F-F9C9-4318-8ACF-DC3D5968B82C}"/>
                  </a:ext>
                </a:extLst>
              </p:cNvPr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646;p57">
                <a:extLst>
                  <a:ext uri="{FF2B5EF4-FFF2-40B4-BE49-F238E27FC236}">
                    <a16:creationId xmlns:a16="http://schemas.microsoft.com/office/drawing/2014/main" id="{801300E8-CE7A-4DF1-9AD4-990524A4C451}"/>
                  </a:ext>
                </a:extLst>
              </p:cNvPr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avLst/>
                <a:gdLst/>
                <a:ahLst/>
                <a:cxnLst/>
                <a:rect l="l" t="t" r="r" b="b"/>
                <a:pathLst>
                  <a:path w="27310" h="7804" fill="none" extrusionOk="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647;p57">
                <a:extLst>
                  <a:ext uri="{FF2B5EF4-FFF2-40B4-BE49-F238E27FC236}">
                    <a16:creationId xmlns:a16="http://schemas.microsoft.com/office/drawing/2014/main" id="{D44A798E-B222-4C1C-A44B-F284AE9CC779}"/>
                  </a:ext>
                </a:extLst>
              </p:cNvPr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7109" fill="none" extrusionOk="0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648;p57">
                <a:extLst>
                  <a:ext uri="{FF2B5EF4-FFF2-40B4-BE49-F238E27FC236}">
                    <a16:creationId xmlns:a16="http://schemas.microsoft.com/office/drawing/2014/main" id="{C9B7B517-C2BE-4679-87E2-D7347798C3A7}"/>
                  </a:ext>
                </a:extLst>
              </p:cNvPr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99" h="7109" fill="none" extrusionOk="0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649;p57">
                <a:extLst>
                  <a:ext uri="{FF2B5EF4-FFF2-40B4-BE49-F238E27FC236}">
                    <a16:creationId xmlns:a16="http://schemas.microsoft.com/office/drawing/2014/main" id="{0386D7C9-A5C6-476A-90C2-9DB73BEB5B93}"/>
                  </a:ext>
                </a:extLst>
              </p:cNvPr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400" h="7109" fill="none" extrusionOk="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650;p57">
                <a:extLst>
                  <a:ext uri="{FF2B5EF4-FFF2-40B4-BE49-F238E27FC236}">
                    <a16:creationId xmlns:a16="http://schemas.microsoft.com/office/drawing/2014/main" id="{0C9C27F3-D07B-4ECD-AC37-C60F7ECB8639}"/>
                  </a:ext>
                </a:extLst>
              </p:cNvPr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505" fill="none" extrusionOk="0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651;p57">
                <a:extLst>
                  <a:ext uri="{FF2B5EF4-FFF2-40B4-BE49-F238E27FC236}">
                    <a16:creationId xmlns:a16="http://schemas.microsoft.com/office/drawing/2014/main" id="{ED8C8843-CE96-4D81-A086-053F64B0EB9C}"/>
                  </a:ext>
                </a:extLst>
              </p:cNvPr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652;p57">
                <a:extLst>
                  <a:ext uri="{FF2B5EF4-FFF2-40B4-BE49-F238E27FC236}">
                    <a16:creationId xmlns:a16="http://schemas.microsoft.com/office/drawing/2014/main" id="{EA1F7DE5-B60A-4CC7-921C-99E2D6949216}"/>
                  </a:ext>
                </a:extLst>
              </p:cNvPr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653;p57">
                <a:extLst>
                  <a:ext uri="{FF2B5EF4-FFF2-40B4-BE49-F238E27FC236}">
                    <a16:creationId xmlns:a16="http://schemas.microsoft.com/office/drawing/2014/main" id="{76F0CDDE-6078-4651-8244-A36501A4BFA7}"/>
                  </a:ext>
                </a:extLst>
              </p:cNvPr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24" fill="none" extrusionOk="0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654;p57">
                <a:extLst>
                  <a:ext uri="{FF2B5EF4-FFF2-40B4-BE49-F238E27FC236}">
                    <a16:creationId xmlns:a16="http://schemas.microsoft.com/office/drawing/2014/main" id="{0D9586A4-C8C5-499B-B155-229A3BC2EF88}"/>
                  </a:ext>
                </a:extLst>
              </p:cNvPr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655;p57">
                <a:extLst>
                  <a:ext uri="{FF2B5EF4-FFF2-40B4-BE49-F238E27FC236}">
                    <a16:creationId xmlns:a16="http://schemas.microsoft.com/office/drawing/2014/main" id="{560032AB-2381-4BD5-981E-276305551507}"/>
                  </a:ext>
                </a:extLst>
              </p:cNvPr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656;p57">
                <a:extLst>
                  <a:ext uri="{FF2B5EF4-FFF2-40B4-BE49-F238E27FC236}">
                    <a16:creationId xmlns:a16="http://schemas.microsoft.com/office/drawing/2014/main" id="{6B9DC4DE-0DFB-4D6D-B994-1EFB9E91901D}"/>
                  </a:ext>
                </a:extLst>
              </p:cNvPr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avLst/>
                <a:gdLst/>
                <a:ahLst/>
                <a:cxnLst/>
                <a:rect l="l" t="t" r="r" b="b"/>
                <a:pathLst>
                  <a:path w="24549" h="8000" fill="none" extrusionOk="0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657;p57">
                <a:extLst>
                  <a:ext uri="{FF2B5EF4-FFF2-40B4-BE49-F238E27FC236}">
                    <a16:creationId xmlns:a16="http://schemas.microsoft.com/office/drawing/2014/main" id="{7A614A53-1691-40CB-ADFB-116725C73C84}"/>
                  </a:ext>
                </a:extLst>
              </p:cNvPr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1" fill="none" extrusionOk="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658;p57">
                <a:extLst>
                  <a:ext uri="{FF2B5EF4-FFF2-40B4-BE49-F238E27FC236}">
                    <a16:creationId xmlns:a16="http://schemas.microsoft.com/office/drawing/2014/main" id="{0FF3D8D9-B30E-4AFD-A81F-136A1DDA5D05}"/>
                  </a:ext>
                </a:extLst>
              </p:cNvPr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2" fill="none" extrusionOk="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1659;p57">
              <a:extLst>
                <a:ext uri="{FF2B5EF4-FFF2-40B4-BE49-F238E27FC236}">
                  <a16:creationId xmlns:a16="http://schemas.microsoft.com/office/drawing/2014/main" id="{E21D9ED6-74C6-45A4-B13D-34A0C8B31A45}"/>
                </a:ext>
              </a:extLst>
            </p:cNvPr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37" name="Google Shape;1660;p57">
                <a:extLst>
                  <a:ext uri="{FF2B5EF4-FFF2-40B4-BE49-F238E27FC236}">
                    <a16:creationId xmlns:a16="http://schemas.microsoft.com/office/drawing/2014/main" id="{34FB7A7E-F964-4AC0-8892-2A213E520A66}"/>
                  </a:ext>
                </a:extLst>
              </p:cNvPr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661;p57">
                <a:extLst>
                  <a:ext uri="{FF2B5EF4-FFF2-40B4-BE49-F238E27FC236}">
                    <a16:creationId xmlns:a16="http://schemas.microsoft.com/office/drawing/2014/main" id="{EB138995-A570-456C-B7EB-D3D780343BE7}"/>
                  </a:ext>
                </a:extLst>
              </p:cNvPr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662;p57">
                <a:extLst>
                  <a:ext uri="{FF2B5EF4-FFF2-40B4-BE49-F238E27FC236}">
                    <a16:creationId xmlns:a16="http://schemas.microsoft.com/office/drawing/2014/main" id="{97B9DBD3-F936-49D9-B3F8-9448F3624915}"/>
                  </a:ext>
                </a:extLst>
              </p:cNvPr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663;p57">
                <a:extLst>
                  <a:ext uri="{FF2B5EF4-FFF2-40B4-BE49-F238E27FC236}">
                    <a16:creationId xmlns:a16="http://schemas.microsoft.com/office/drawing/2014/main" id="{D7BB42B9-3AD6-4F5F-B3E3-E8C021442B20}"/>
                  </a:ext>
                </a:extLst>
              </p:cNvPr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664;p57">
                <a:extLst>
                  <a:ext uri="{FF2B5EF4-FFF2-40B4-BE49-F238E27FC236}">
                    <a16:creationId xmlns:a16="http://schemas.microsoft.com/office/drawing/2014/main" id="{745D715D-7E6B-4664-BF7D-36D9350A9DEA}"/>
                  </a:ext>
                </a:extLst>
              </p:cNvPr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665;p57">
                <a:extLst>
                  <a:ext uri="{FF2B5EF4-FFF2-40B4-BE49-F238E27FC236}">
                    <a16:creationId xmlns:a16="http://schemas.microsoft.com/office/drawing/2014/main" id="{0A6459D6-87FB-47A3-8167-87A65786B465}"/>
                  </a:ext>
                </a:extLst>
              </p:cNvPr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" name="Google Shape;1666;p57">
              <a:extLst>
                <a:ext uri="{FF2B5EF4-FFF2-40B4-BE49-F238E27FC236}">
                  <a16:creationId xmlns:a16="http://schemas.microsoft.com/office/drawing/2014/main" id="{1B7F9C82-AB0B-46D5-8254-F28BE2B88D55}"/>
                </a:ext>
              </a:extLst>
            </p:cNvPr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29" name="Google Shape;1667;p57">
                <a:extLst>
                  <a:ext uri="{FF2B5EF4-FFF2-40B4-BE49-F238E27FC236}">
                    <a16:creationId xmlns:a16="http://schemas.microsoft.com/office/drawing/2014/main" id="{EF9E381B-00C2-4A9E-A855-FC1178A2C3E2}"/>
                  </a:ext>
                </a:extLst>
              </p:cNvPr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44750" extrusionOk="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668;p57">
                <a:extLst>
                  <a:ext uri="{FF2B5EF4-FFF2-40B4-BE49-F238E27FC236}">
                    <a16:creationId xmlns:a16="http://schemas.microsoft.com/office/drawing/2014/main" id="{C63C144E-02EE-4084-B020-65995281941D}"/>
                  </a:ext>
                </a:extLst>
              </p:cNvPr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44181" extrusionOk="0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669;p57">
                <a:extLst>
                  <a:ext uri="{FF2B5EF4-FFF2-40B4-BE49-F238E27FC236}">
                    <a16:creationId xmlns:a16="http://schemas.microsoft.com/office/drawing/2014/main" id="{4E2B23D1-11FE-4459-BAC1-D88A10DAD65A}"/>
                  </a:ext>
                </a:extLst>
              </p:cNvPr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44875" extrusionOk="0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670;p57">
                <a:extLst>
                  <a:ext uri="{FF2B5EF4-FFF2-40B4-BE49-F238E27FC236}">
                    <a16:creationId xmlns:a16="http://schemas.microsoft.com/office/drawing/2014/main" id="{6D0C3D1E-D22A-4AC2-B27E-363F81A4874F}"/>
                  </a:ext>
                </a:extLst>
              </p:cNvPr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44786" extrusionOk="0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671;p57">
                <a:extLst>
                  <a:ext uri="{FF2B5EF4-FFF2-40B4-BE49-F238E27FC236}">
                    <a16:creationId xmlns:a16="http://schemas.microsoft.com/office/drawing/2014/main" id="{B9402619-8C08-449D-BD34-0AAE93BB029F}"/>
                  </a:ext>
                </a:extLst>
              </p:cNvPr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44288" extrusionOk="0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672;p57">
                <a:extLst>
                  <a:ext uri="{FF2B5EF4-FFF2-40B4-BE49-F238E27FC236}">
                    <a16:creationId xmlns:a16="http://schemas.microsoft.com/office/drawing/2014/main" id="{D22EBF39-955F-4F23-B8FA-3E859C8B3218}"/>
                  </a:ext>
                </a:extLst>
              </p:cNvPr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22" extrusionOk="0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673;p57">
                <a:extLst>
                  <a:ext uri="{FF2B5EF4-FFF2-40B4-BE49-F238E27FC236}">
                    <a16:creationId xmlns:a16="http://schemas.microsoft.com/office/drawing/2014/main" id="{CE511917-7752-4E49-A02A-62CC45229459}"/>
                  </a:ext>
                </a:extLst>
              </p:cNvPr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511" extrusionOk="0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74;p57">
                <a:extLst>
                  <a:ext uri="{FF2B5EF4-FFF2-40B4-BE49-F238E27FC236}">
                    <a16:creationId xmlns:a16="http://schemas.microsoft.com/office/drawing/2014/main" id="{F5AA6DDB-735A-4F1B-B63F-A1E74A37F3C3}"/>
                  </a:ext>
                </a:extLst>
              </p:cNvPr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297" extrusionOk="0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1675;p57">
              <a:extLst>
                <a:ext uri="{FF2B5EF4-FFF2-40B4-BE49-F238E27FC236}">
                  <a16:creationId xmlns:a16="http://schemas.microsoft.com/office/drawing/2014/main" id="{08F5DC4D-BC06-4309-90A3-083A9678DC7B}"/>
                </a:ext>
              </a:extLst>
            </p:cNvPr>
            <p:cNvGrpSpPr/>
            <p:nvPr/>
          </p:nvGrpSpPr>
          <p:grpSpPr>
            <a:xfrm flipH="1">
              <a:off x="1237981" y="3753166"/>
              <a:ext cx="953591" cy="334099"/>
              <a:chOff x="2271950" y="2722775"/>
              <a:chExt cx="575875" cy="201775"/>
            </a:xfrm>
          </p:grpSpPr>
          <p:sp>
            <p:nvSpPr>
              <p:cNvPr id="24" name="Google Shape;1676;p57">
                <a:extLst>
                  <a:ext uri="{FF2B5EF4-FFF2-40B4-BE49-F238E27FC236}">
                    <a16:creationId xmlns:a16="http://schemas.microsoft.com/office/drawing/2014/main" id="{9FA3ACC6-4CD2-4831-8982-EDD42683F019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677;p57">
                <a:extLst>
                  <a:ext uri="{FF2B5EF4-FFF2-40B4-BE49-F238E27FC236}">
                    <a16:creationId xmlns:a16="http://schemas.microsoft.com/office/drawing/2014/main" id="{B8288FAC-4DFB-4E79-9C70-EE19B3F639C6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678;p57">
                <a:extLst>
                  <a:ext uri="{FF2B5EF4-FFF2-40B4-BE49-F238E27FC236}">
                    <a16:creationId xmlns:a16="http://schemas.microsoft.com/office/drawing/2014/main" id="{01D97A17-D61E-44C5-84D4-08A728621C8B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679;p57">
                <a:extLst>
                  <a:ext uri="{FF2B5EF4-FFF2-40B4-BE49-F238E27FC236}">
                    <a16:creationId xmlns:a16="http://schemas.microsoft.com/office/drawing/2014/main" id="{3E789DC4-6AA2-4ED0-A567-345C88C1B090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680;p57">
                <a:extLst>
                  <a:ext uri="{FF2B5EF4-FFF2-40B4-BE49-F238E27FC236}">
                    <a16:creationId xmlns:a16="http://schemas.microsoft.com/office/drawing/2014/main" id="{FC4D4C96-FAD9-427F-9001-E3138DA04517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" name="Google Shape;1681;p57">
              <a:extLst>
                <a:ext uri="{FF2B5EF4-FFF2-40B4-BE49-F238E27FC236}">
                  <a16:creationId xmlns:a16="http://schemas.microsoft.com/office/drawing/2014/main" id="{BD090E3E-AD3B-41E2-9D54-9334397D8556}"/>
                </a:ext>
              </a:extLst>
            </p:cNvPr>
            <p:cNvSpPr/>
            <p:nvPr/>
          </p:nvSpPr>
          <p:spPr>
            <a:xfrm flipH="1">
              <a:off x="984469" y="41965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682;p57">
              <a:extLst>
                <a:ext uri="{FF2B5EF4-FFF2-40B4-BE49-F238E27FC236}">
                  <a16:creationId xmlns:a16="http://schemas.microsoft.com/office/drawing/2014/main" id="{C5C299C5-6663-4BB3-A26B-7C9E07F1D28F}"/>
                </a:ext>
              </a:extLst>
            </p:cNvPr>
            <p:cNvSpPr/>
            <p:nvPr/>
          </p:nvSpPr>
          <p:spPr>
            <a:xfrm flipH="1">
              <a:off x="3889138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683;p57">
              <a:extLst>
                <a:ext uri="{FF2B5EF4-FFF2-40B4-BE49-F238E27FC236}">
                  <a16:creationId xmlns:a16="http://schemas.microsoft.com/office/drawing/2014/main" id="{4321EB66-9CFD-4141-A13C-E8AD0B8722DF}"/>
                </a:ext>
              </a:extLst>
            </p:cNvPr>
            <p:cNvSpPr/>
            <p:nvPr/>
          </p:nvSpPr>
          <p:spPr>
            <a:xfrm flipH="1">
              <a:off x="211187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84;p57">
              <a:extLst>
                <a:ext uri="{FF2B5EF4-FFF2-40B4-BE49-F238E27FC236}">
                  <a16:creationId xmlns:a16="http://schemas.microsoft.com/office/drawing/2014/main" id="{1F0A8EB3-19D3-4A4E-9040-C02E85848A81}"/>
                </a:ext>
              </a:extLst>
            </p:cNvPr>
            <p:cNvSpPr/>
            <p:nvPr/>
          </p:nvSpPr>
          <p:spPr>
            <a:xfrm flipH="1">
              <a:off x="364716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685;p57">
              <a:extLst>
                <a:ext uri="{FF2B5EF4-FFF2-40B4-BE49-F238E27FC236}">
                  <a16:creationId xmlns:a16="http://schemas.microsoft.com/office/drawing/2014/main" id="{16CC02DA-1088-4E6E-8128-2AF452A95C57}"/>
                </a:ext>
              </a:extLst>
            </p:cNvPr>
            <p:cNvSpPr/>
            <p:nvPr/>
          </p:nvSpPr>
          <p:spPr>
            <a:xfrm flipH="1">
              <a:off x="4226057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686;p57">
              <a:extLst>
                <a:ext uri="{FF2B5EF4-FFF2-40B4-BE49-F238E27FC236}">
                  <a16:creationId xmlns:a16="http://schemas.microsoft.com/office/drawing/2014/main" id="{8758D550-1EAB-4E37-A55A-51BAD8455853}"/>
                </a:ext>
              </a:extLst>
            </p:cNvPr>
            <p:cNvSpPr/>
            <p:nvPr/>
          </p:nvSpPr>
          <p:spPr>
            <a:xfrm flipH="1">
              <a:off x="725787" y="88336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687;p57">
              <a:extLst>
                <a:ext uri="{FF2B5EF4-FFF2-40B4-BE49-F238E27FC236}">
                  <a16:creationId xmlns:a16="http://schemas.microsoft.com/office/drawing/2014/main" id="{3D0A0E44-33D8-4586-8765-8819AD1524E4}"/>
                </a:ext>
              </a:extLst>
            </p:cNvPr>
            <p:cNvSpPr/>
            <p:nvPr/>
          </p:nvSpPr>
          <p:spPr>
            <a:xfrm rot="1685758" flipH="1">
              <a:off x="2971353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688;p57">
              <a:extLst>
                <a:ext uri="{FF2B5EF4-FFF2-40B4-BE49-F238E27FC236}">
                  <a16:creationId xmlns:a16="http://schemas.microsoft.com/office/drawing/2014/main" id="{721A3551-C326-4753-99B1-4A60556E6DD0}"/>
                </a:ext>
              </a:extLst>
            </p:cNvPr>
            <p:cNvSpPr/>
            <p:nvPr/>
          </p:nvSpPr>
          <p:spPr>
            <a:xfrm flipH="1">
              <a:off x="2567287" y="38461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89;p57">
              <a:extLst>
                <a:ext uri="{FF2B5EF4-FFF2-40B4-BE49-F238E27FC236}">
                  <a16:creationId xmlns:a16="http://schemas.microsoft.com/office/drawing/2014/main" id="{2C257E11-3CD3-4FCC-BAAD-AE0ADE729FCC}"/>
                </a:ext>
              </a:extLst>
            </p:cNvPr>
            <p:cNvSpPr/>
            <p:nvPr/>
          </p:nvSpPr>
          <p:spPr>
            <a:xfrm>
              <a:off x="1774800" y="3210950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690;p57">
              <a:extLst>
                <a:ext uri="{FF2B5EF4-FFF2-40B4-BE49-F238E27FC236}">
                  <a16:creationId xmlns:a16="http://schemas.microsoft.com/office/drawing/2014/main" id="{D00048A5-2874-4AD4-91E8-B22B5E35C0EA}"/>
                </a:ext>
              </a:extLst>
            </p:cNvPr>
            <p:cNvSpPr/>
            <p:nvPr/>
          </p:nvSpPr>
          <p:spPr>
            <a:xfrm flipH="1">
              <a:off x="1583526" y="145075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691;p57">
              <a:extLst>
                <a:ext uri="{FF2B5EF4-FFF2-40B4-BE49-F238E27FC236}">
                  <a16:creationId xmlns:a16="http://schemas.microsoft.com/office/drawing/2014/main" id="{F18AA8A1-2B04-4C09-9434-116B3BDD96EA}"/>
                </a:ext>
              </a:extLst>
            </p:cNvPr>
            <p:cNvSpPr/>
            <p:nvPr/>
          </p:nvSpPr>
          <p:spPr>
            <a:xfrm flipH="1">
              <a:off x="3289519" y="3510256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139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Verschiedene Anwendungen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93" name="Google Shape;1393;p53"/>
          <p:cNvSpPr/>
          <p:nvPr/>
        </p:nvSpPr>
        <p:spPr>
          <a:xfrm rot="7201932">
            <a:off x="7983100" y="9000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53"/>
          <p:cNvSpPr/>
          <p:nvPr/>
        </p:nvSpPr>
        <p:spPr>
          <a:xfrm>
            <a:off x="7511800" y="12215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5" name="Google Shape;1395;p53"/>
          <p:cNvSpPr/>
          <p:nvPr/>
        </p:nvSpPr>
        <p:spPr>
          <a:xfrm>
            <a:off x="425551" y="34681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6" name="Google Shape;1396;p53"/>
          <p:cNvSpPr/>
          <p:nvPr/>
        </p:nvSpPr>
        <p:spPr>
          <a:xfrm rot="-1685758">
            <a:off x="644091" y="3943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53"/>
          <p:cNvSpPr/>
          <p:nvPr/>
        </p:nvSpPr>
        <p:spPr>
          <a:xfrm>
            <a:off x="317714" y="41854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8" name="Google Shape;1398;p53"/>
          <p:cNvSpPr/>
          <p:nvPr/>
        </p:nvSpPr>
        <p:spPr>
          <a:xfrm>
            <a:off x="6719976" y="74959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9" name="Google Shape;1399;p53"/>
          <p:cNvSpPr/>
          <p:nvPr/>
        </p:nvSpPr>
        <p:spPr>
          <a:xfrm>
            <a:off x="457963" y="28298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0" name="Google Shape;1400;p53"/>
          <p:cNvSpPr/>
          <p:nvPr/>
        </p:nvSpPr>
        <p:spPr>
          <a:xfrm>
            <a:off x="8579737" y="1921547"/>
            <a:ext cx="80874" cy="81760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53"/>
          <p:cNvSpPr/>
          <p:nvPr/>
        </p:nvSpPr>
        <p:spPr>
          <a:xfrm>
            <a:off x="8550051" y="1330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2" name="Google Shape;1402;p53"/>
          <p:cNvSpPr/>
          <p:nvPr/>
        </p:nvSpPr>
        <p:spPr>
          <a:xfrm rot="-1685758">
            <a:off x="8399928" y="774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3" name="Google Shape;1403;p53"/>
          <p:cNvSpPr/>
          <p:nvPr/>
        </p:nvSpPr>
        <p:spPr>
          <a:xfrm rot="5400000">
            <a:off x="4439605" y="1635066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6" name="Google Shape;1406;p53"/>
          <p:cNvSpPr/>
          <p:nvPr/>
        </p:nvSpPr>
        <p:spPr>
          <a:xfrm>
            <a:off x="3582264" y="14730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7" name="Google Shape;1407;p53"/>
          <p:cNvSpPr/>
          <p:nvPr/>
        </p:nvSpPr>
        <p:spPr>
          <a:xfrm>
            <a:off x="4925589" y="14730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8" name="Google Shape;1408;p53"/>
          <p:cNvSpPr/>
          <p:nvPr/>
        </p:nvSpPr>
        <p:spPr>
          <a:xfrm>
            <a:off x="3582264" y="25843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9" name="Google Shape;1409;p53"/>
          <p:cNvSpPr/>
          <p:nvPr/>
        </p:nvSpPr>
        <p:spPr>
          <a:xfrm>
            <a:off x="4925589" y="25843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0" name="Google Shape;1410;p53"/>
          <p:cNvSpPr/>
          <p:nvPr/>
        </p:nvSpPr>
        <p:spPr>
          <a:xfrm>
            <a:off x="3582264" y="3675701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1" name="Google Shape;1411;p53"/>
          <p:cNvSpPr/>
          <p:nvPr/>
        </p:nvSpPr>
        <p:spPr>
          <a:xfrm>
            <a:off x="4925589" y="3675701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8" name="Google Shape;1418;p53"/>
          <p:cNvSpPr txBox="1"/>
          <p:nvPr/>
        </p:nvSpPr>
        <p:spPr>
          <a:xfrm>
            <a:off x="5788400" y="2493688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2" name="Google Shape;1422;p53"/>
          <p:cNvSpPr/>
          <p:nvPr/>
        </p:nvSpPr>
        <p:spPr>
          <a:xfrm rot="10800000">
            <a:off x="5111267" y="2190716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3" name="Google Shape;1423;p53"/>
          <p:cNvSpPr/>
          <p:nvPr/>
        </p:nvSpPr>
        <p:spPr>
          <a:xfrm rot="5400000">
            <a:off x="4439605" y="3837741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4" name="Google Shape;1424;p53"/>
          <p:cNvSpPr/>
          <p:nvPr/>
        </p:nvSpPr>
        <p:spPr>
          <a:xfrm rot="10800000">
            <a:off x="3767942" y="3302016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5" name="Google Shape;1425;p53"/>
          <p:cNvSpPr/>
          <p:nvPr/>
        </p:nvSpPr>
        <p:spPr>
          <a:xfrm rot="-5400000">
            <a:off x="4439605" y="2782178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" name="Google Shape;1426;p53">
            <a:hlinkClick r:id="rId3" action="ppaction://hlinksldjump"/>
          </p:cNvPr>
          <p:cNvSpPr/>
          <p:nvPr/>
        </p:nvSpPr>
        <p:spPr>
          <a:xfrm rot="5400000">
            <a:off x="7818822" y="4776845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7" name="Google Shape;1427;p5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53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31" name="Google Shape;1431;p5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432" name="Google Shape;1432;p5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41" name="Google Shape;1441;p53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0FB462-43E2-4840-AACF-145223766129}"/>
              </a:ext>
            </a:extLst>
          </p:cNvPr>
          <p:cNvSpPr txBox="1"/>
          <p:nvPr/>
        </p:nvSpPr>
        <p:spPr>
          <a:xfrm>
            <a:off x="1426706" y="1572400"/>
            <a:ext cx="2076600" cy="40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bg-BG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Cloud-Speicher</a:t>
            </a:r>
            <a:endParaRPr lang="bg-BG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loud-Speicher im Vergleich - fotointern.ch – Tagesaktuelle Fotonews">
            <a:extLst>
              <a:ext uri="{FF2B5EF4-FFF2-40B4-BE49-F238E27FC236}">
                <a16:creationId xmlns:a16="http://schemas.microsoft.com/office/drawing/2014/main" id="{F5E36F9A-5778-4818-AFE9-2D692B38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15" b="95198" l="5400" r="90000">
                        <a14:foregroundMark x1="5600" y1="64972" x2="12200" y2="61864"/>
                        <a14:foregroundMark x1="10600" y1="45480" x2="9800" y2="43503"/>
                        <a14:foregroundMark x1="11600" y1="41808" x2="7000" y2="46893"/>
                        <a14:foregroundMark x1="10600" y1="40960" x2="8600" y2="41808"/>
                        <a14:foregroundMark x1="72200" y1="6497" x2="71600" y2="8475"/>
                        <a14:foregroundMark x1="49000" y1="93503" x2="45800" y2="95198"/>
                        <a14:foregroundMark x1="13000" y1="91525" x2="16200" y2="77684"/>
                        <a14:foregroundMark x1="16200" y1="77684" x2="15400" y2="77119"/>
                        <a14:foregroundMark x1="74000" y1="87288" x2="77800" y2="88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5" y="1492508"/>
            <a:ext cx="1039002" cy="73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00D399-629E-4BEB-B3BD-675CBB0CFCF9}"/>
              </a:ext>
            </a:extLst>
          </p:cNvPr>
          <p:cNvSpPr txBox="1"/>
          <p:nvPr/>
        </p:nvSpPr>
        <p:spPr>
          <a:xfrm>
            <a:off x="5566139" y="1581251"/>
            <a:ext cx="2869910" cy="40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bg-BG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Flash-Speichergeräte</a:t>
            </a:r>
            <a:endParaRPr lang="bg-BG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EB5FEF-40D7-4BC3-9217-3AD34554B228}"/>
              </a:ext>
            </a:extLst>
          </p:cNvPr>
          <p:cNvSpPr txBox="1"/>
          <p:nvPr/>
        </p:nvSpPr>
        <p:spPr>
          <a:xfrm>
            <a:off x="5566139" y="2695959"/>
            <a:ext cx="3234961" cy="40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bg-BG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Optische Speichergeräte</a:t>
            </a:r>
            <a:endParaRPr lang="bg-BG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8B832E-49F9-4F47-87E3-9F482E418CC7}"/>
              </a:ext>
            </a:extLst>
          </p:cNvPr>
          <p:cNvSpPr txBox="1"/>
          <p:nvPr/>
        </p:nvSpPr>
        <p:spPr>
          <a:xfrm>
            <a:off x="900005" y="2581881"/>
            <a:ext cx="2582500" cy="73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Speicher in Computersystemen</a:t>
            </a:r>
            <a:endParaRPr lang="bg-BG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38FC03-8779-46E6-8132-008ED046D5B7}"/>
              </a:ext>
            </a:extLst>
          </p:cNvPr>
          <p:cNvSpPr txBox="1"/>
          <p:nvPr/>
        </p:nvSpPr>
        <p:spPr>
          <a:xfrm>
            <a:off x="325389" y="3655921"/>
            <a:ext cx="3177917" cy="73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bg-BG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Primärspeicher: Arbeitsspeicher (RAM)</a:t>
            </a:r>
            <a:endParaRPr lang="bg-BG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5725D9-333C-4C78-81C5-794DA2B88223}"/>
              </a:ext>
            </a:extLst>
          </p:cNvPr>
          <p:cNvSpPr txBox="1"/>
          <p:nvPr/>
        </p:nvSpPr>
        <p:spPr>
          <a:xfrm>
            <a:off x="5559789" y="3640012"/>
            <a:ext cx="3681269" cy="73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</a:pPr>
            <a:r>
              <a:rPr lang="de-DE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Sekundärspeicher - </a:t>
            </a:r>
            <a:r>
              <a:rPr lang="bg-BG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Solid-State-Laufwerke (SSD)</a:t>
            </a:r>
            <a:endParaRPr lang="bg-BG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YY USB 3.0 Metall-Flash-Laufwerk 64 GB / 32 GB / 128 GB / 256 GB Schwarz  Pen Drive Pendrive USB Memory Stick USB Disk USB-Flash-Speichergeräte,128gb  : Amazon.de: Computer &amp;amp; Zubehör">
            <a:extLst>
              <a:ext uri="{FF2B5EF4-FFF2-40B4-BE49-F238E27FC236}">
                <a16:creationId xmlns:a16="http://schemas.microsoft.com/office/drawing/2014/main" id="{62A5524B-C499-451F-B423-5BF0CB15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34" b="95082" l="9412" r="97412">
                        <a14:foregroundMark x1="28471" y1="4713" x2="41412" y2="4713"/>
                        <a14:foregroundMark x1="41412" y1="4713" x2="36000" y2="4303"/>
                        <a14:foregroundMark x1="77176" y1="9016" x2="97882" y2="23770"/>
                        <a14:foregroundMark x1="97882" y1="23770" x2="92235" y2="26639"/>
                        <a14:foregroundMark x1="37647" y1="33811" x2="22353" y2="31762"/>
                        <a14:foregroundMark x1="22353" y1="31762" x2="27765" y2="36680"/>
                        <a14:foregroundMark x1="23529" y1="83607" x2="36706" y2="87910"/>
                        <a14:foregroundMark x1="36706" y1="87910" x2="42118" y2="87910"/>
                        <a14:foregroundMark x1="38588" y1="61066" x2="37647" y2="68238"/>
                        <a14:foregroundMark x1="19529" y1="57377" x2="24000" y2="79098"/>
                        <a14:foregroundMark x1="24000" y1="79098" x2="30588" y2="88934"/>
                        <a14:foregroundMark x1="30588" y1="88934" x2="42824" y2="91189"/>
                        <a14:foregroundMark x1="42824" y1="91189" x2="51294" y2="84016"/>
                        <a14:foregroundMark x1="24941" y1="95287" x2="39529" y2="95082"/>
                        <a14:foregroundMark x1="39529" y1="95082" x2="41176" y2="95082"/>
                        <a14:foregroundMark x1="27294" y1="1434" x2="33412" y2="1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3" y="1075409"/>
            <a:ext cx="697137" cy="8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eichermedien">
            <a:extLst>
              <a:ext uri="{FF2B5EF4-FFF2-40B4-BE49-F238E27FC236}">
                <a16:creationId xmlns:a16="http://schemas.microsoft.com/office/drawing/2014/main" id="{6D6ABBD1-1E86-4A95-AC49-BA0BADD2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3" b="91304" l="6154" r="91538">
                        <a14:foregroundMark x1="15385" y1="61413" x2="30385" y2="60326"/>
                        <a14:foregroundMark x1="30385" y1="60326" x2="36731" y2="50000"/>
                        <a14:foregroundMark x1="36731" y1="50000" x2="38269" y2="35598"/>
                        <a14:foregroundMark x1="38269" y1="35598" x2="35769" y2="25815"/>
                        <a14:foregroundMark x1="36538" y1="17935" x2="32308" y2="32880"/>
                        <a14:foregroundMark x1="32308" y1="32880" x2="45192" y2="31250"/>
                        <a14:foregroundMark x1="45192" y1="31250" x2="40577" y2="17935"/>
                        <a14:foregroundMark x1="40577" y1="17935" x2="40192" y2="31793"/>
                        <a14:foregroundMark x1="40192" y1="31793" x2="44423" y2="17663"/>
                        <a14:foregroundMark x1="44423" y1="17663" x2="40577" y2="12500"/>
                        <a14:foregroundMark x1="18077" y1="48641" x2="6538" y2="76087"/>
                        <a14:foregroundMark x1="6538" y1="76087" x2="16538" y2="83967"/>
                        <a14:foregroundMark x1="16538" y1="83967" x2="27115" y2="77717"/>
                        <a14:foregroundMark x1="27115" y1="77717" x2="30385" y2="73098"/>
                        <a14:foregroundMark x1="45577" y1="63043" x2="42308" y2="58696"/>
                        <a14:foregroundMark x1="68462" y1="64946" x2="62885" y2="76630"/>
                        <a14:foregroundMark x1="62885" y1="76630" x2="63077" y2="66848"/>
                        <a14:foregroundMark x1="60769" y1="90489" x2="72885" y2="91576"/>
                        <a14:foregroundMark x1="74808" y1="38315" x2="74615" y2="34511"/>
                        <a14:foregroundMark x1="90385" y1="27174" x2="91538" y2="40761"/>
                        <a14:foregroundMark x1="41538" y1="52446" x2="45577" y2="53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71" y="2242935"/>
            <a:ext cx="889387" cy="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uter-Speicher">
            <a:extLst>
              <a:ext uri="{FF2B5EF4-FFF2-40B4-BE49-F238E27FC236}">
                <a16:creationId xmlns:a16="http://schemas.microsoft.com/office/drawing/2014/main" id="{6D9B9FC4-2F81-49D4-A521-2CBC93E3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67" b="92157" l="7451" r="92549">
                        <a14:foregroundMark x1="8627" y1="75294" x2="8627" y2="72549"/>
                        <a14:foregroundMark x1="76863" y1="7451" x2="73333" y2="6667"/>
                        <a14:foregroundMark x1="62745" y1="92157" x2="58824" y2="92157"/>
                        <a14:foregroundMark x1="55686" y1="34510" x2="58431" y2="32941"/>
                        <a14:foregroundMark x1="54902" y1="34902" x2="56863" y2="32549"/>
                        <a14:foregroundMark x1="89412" y1="52941" x2="92549" y2="45882"/>
                        <a14:foregroundMark x1="53725" y1="34510" x2="56471" y2="32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4" y="3419161"/>
            <a:ext cx="713957" cy="7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SD zusammen mit Geschichte, Schwächen und Stärken verstehen. Schon wissen?">
            <a:extLst>
              <a:ext uri="{FF2B5EF4-FFF2-40B4-BE49-F238E27FC236}">
                <a16:creationId xmlns:a16="http://schemas.microsoft.com/office/drawing/2014/main" id="{A9312478-6F1D-4BD8-8D09-C4919E1B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384" b="95616" l="4200" r="96400">
                        <a14:foregroundMark x1="4200" y1="55616" x2="7000" y2="53699"/>
                        <a14:foregroundMark x1="41400" y1="89589" x2="43600" y2="90685"/>
                        <a14:foregroundMark x1="61800" y1="7671" x2="57000" y2="9041"/>
                        <a14:foregroundMark x1="91000" y1="45753" x2="92000" y2="33151"/>
                        <a14:foregroundMark x1="96000" y1="42192" x2="96400" y2="39178"/>
                        <a14:foregroundMark x1="38800" y1="95616" x2="41600" y2="95890"/>
                        <a14:foregroundMark x1="57800" y1="4932" x2="60600" y2="4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507" y="4268500"/>
            <a:ext cx="1023491" cy="7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8" grpId="0"/>
      <p:bldP spid="59" grpId="0"/>
      <p:bldP spid="61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72"/>
          <p:cNvSpPr txBox="1">
            <a:spLocks noGrp="1"/>
          </p:cNvSpPr>
          <p:nvPr>
            <p:ph type="title"/>
          </p:nvPr>
        </p:nvSpPr>
        <p:spPr>
          <a:xfrm>
            <a:off x="714300" y="58707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n w="0"/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Quellenverzeichnis</a:t>
            </a:r>
            <a:endParaRPr dirty="0">
              <a:ln w="0"/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98" name="Google Shape;2798;p72">
            <a:hlinkClick r:id="rId3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9" name="Google Shape;2799;p7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03" name="Google Shape;2803;p7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804" name="Google Shape;2804;p7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13" name="Google Shape;2813;p72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4" name="Google Shape;2814;p72"/>
          <p:cNvSpPr/>
          <p:nvPr/>
        </p:nvSpPr>
        <p:spPr>
          <a:xfrm>
            <a:off x="8429700" y="1636201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5" name="Google Shape;2815;p72"/>
          <p:cNvSpPr/>
          <p:nvPr/>
        </p:nvSpPr>
        <p:spPr>
          <a:xfrm>
            <a:off x="8633238" y="25430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6" name="Google Shape;2816;p72"/>
          <p:cNvSpPr/>
          <p:nvPr/>
        </p:nvSpPr>
        <p:spPr>
          <a:xfrm rot="-1685758">
            <a:off x="8101541" y="39873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7" name="Google Shape;2817;p72"/>
          <p:cNvSpPr/>
          <p:nvPr/>
        </p:nvSpPr>
        <p:spPr>
          <a:xfrm>
            <a:off x="8393052" y="3657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8" name="Google Shape;2818;p72"/>
          <p:cNvSpPr/>
          <p:nvPr/>
        </p:nvSpPr>
        <p:spPr>
          <a:xfrm>
            <a:off x="8507014" y="3242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9" name="Google Shape;2819;p72"/>
          <p:cNvSpPr/>
          <p:nvPr/>
        </p:nvSpPr>
        <p:spPr>
          <a:xfrm>
            <a:off x="8171762" y="1328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20" name="Google Shape;2820;p72"/>
          <p:cNvGrpSpPr/>
          <p:nvPr/>
        </p:nvGrpSpPr>
        <p:grpSpPr>
          <a:xfrm>
            <a:off x="7137097" y="3809352"/>
            <a:ext cx="695830" cy="243805"/>
            <a:chOff x="2271950" y="2722775"/>
            <a:chExt cx="575875" cy="201775"/>
          </a:xfrm>
        </p:grpSpPr>
        <p:sp>
          <p:nvSpPr>
            <p:cNvPr id="2821" name="Google Shape;2821;p72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72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72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72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72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26" name="Google Shape;2826;p72"/>
          <p:cNvSpPr/>
          <p:nvPr/>
        </p:nvSpPr>
        <p:spPr>
          <a:xfrm rot="7201932">
            <a:off x="8374975" y="8899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7" name="Google Shape;2827;p72"/>
          <p:cNvSpPr/>
          <p:nvPr/>
        </p:nvSpPr>
        <p:spPr>
          <a:xfrm>
            <a:off x="7481625" y="43026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8" name="Google Shape;2828;p72"/>
          <p:cNvSpPr/>
          <p:nvPr/>
        </p:nvSpPr>
        <p:spPr>
          <a:xfrm>
            <a:off x="7428826" y="8213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9" name="Google Shape;2829;p72"/>
          <p:cNvSpPr/>
          <p:nvPr/>
        </p:nvSpPr>
        <p:spPr>
          <a:xfrm>
            <a:off x="6285812" y="36570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0" name="Google Shape;2830;p72"/>
          <p:cNvSpPr/>
          <p:nvPr/>
        </p:nvSpPr>
        <p:spPr>
          <a:xfrm>
            <a:off x="5716189" y="41471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379E3-C12D-47EA-BA57-6052678A9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56" y="1383284"/>
            <a:ext cx="7856534" cy="3996900"/>
          </a:xfrm>
        </p:spPr>
        <p:txBody>
          <a:bodyPr/>
          <a:lstStyle/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300" dirty="0">
                <a:solidFill>
                  <a:schemeClr val="accent5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https://www.storage-insider.de/was-ist-speicherkapazitaet-a-885599/?fbclid=IwAR1xumH9jMs1teq_hCTsdNOT0NBlhHfSeHIeRi1-qaYoBb6LtLnzlMhPcRc</a:t>
            </a:r>
            <a:r>
              <a:rPr lang="de-DE" sz="1300" dirty="0">
                <a:solidFill>
                  <a:schemeClr val="accent5">
                    <a:lumMod val="85000"/>
                  </a:schemeClr>
                </a:solidFill>
              </a:rPr>
              <a:t>;</a:t>
            </a: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de-DE" sz="1300" dirty="0">
              <a:solidFill>
                <a:schemeClr val="accent5">
                  <a:lumMod val="85000"/>
                </a:schemeClr>
              </a:solidFill>
            </a:endParaRP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300" dirty="0">
                <a:solidFill>
                  <a:schemeClr val="accent5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https://www.ionos.de/digitalguide/websites/web-entwicklung/speichergroessen/?fbclid=IwAR1Hn8q3ZT2uFT1HoMHQ-BV8N_nPK4ZUkQu1iht6JVWAithaZEIPsrGPJvQ</a:t>
            </a:r>
            <a:r>
              <a:rPr lang="de-DE" sz="1300" dirty="0">
                <a:solidFill>
                  <a:schemeClr val="accent5">
                    <a:lumMod val="85000"/>
                  </a:schemeClr>
                </a:solidFill>
              </a:rPr>
              <a:t>;</a:t>
            </a: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de-DE" sz="1300" dirty="0">
              <a:solidFill>
                <a:schemeClr val="accent5">
                  <a:lumMod val="85000"/>
                </a:schemeClr>
              </a:solidFill>
            </a:endParaRP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300" dirty="0">
                <a:solidFill>
                  <a:schemeClr val="accent5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http://www.informatikseite.de/theorie/node22.php</a:t>
            </a:r>
            <a:r>
              <a:rPr lang="de-DE" sz="1300" dirty="0">
                <a:solidFill>
                  <a:schemeClr val="accent5">
                    <a:lumMod val="85000"/>
                  </a:schemeClr>
                </a:solidFill>
              </a:rPr>
              <a:t>;</a:t>
            </a: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de-DE" sz="1300" dirty="0">
              <a:solidFill>
                <a:schemeClr val="accent5">
                  <a:lumMod val="85000"/>
                </a:schemeClr>
              </a:solidFill>
            </a:endParaRP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300" dirty="0">
                <a:solidFill>
                  <a:schemeClr val="accent5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https://www.leda-tutorial.org/de/offiziell/ch02s02s03.html?fbclid=IwAR2u_7B6r0u9gMFWua488cEjq9c8P041B3iO4Ojdz-zbDoM3GKoyOHH-__0</a:t>
            </a:r>
            <a:r>
              <a:rPr lang="de-DE" sz="1300" dirty="0">
                <a:solidFill>
                  <a:schemeClr val="accent5">
                    <a:lumMod val="85000"/>
                  </a:schemeClr>
                </a:solidFill>
              </a:rPr>
              <a:t>;</a:t>
            </a: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de-DE" sz="1300" dirty="0">
              <a:solidFill>
                <a:schemeClr val="accent5">
                  <a:lumMod val="85000"/>
                </a:schemeClr>
              </a:solidFill>
            </a:endParaRP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300" dirty="0">
                <a:solidFill>
                  <a:schemeClr val="accent5">
                    <a:lumMod val="8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https://www.happycoders.eu/de/algorithmen/o-notation-zeitkomplexitaet/#Komplexitatsklassen</a:t>
            </a:r>
            <a:r>
              <a:rPr lang="de-DE" sz="1300" dirty="0">
                <a:solidFill>
                  <a:schemeClr val="accent5">
                    <a:lumMod val="85000"/>
                  </a:schemeClr>
                </a:solidFill>
              </a:rPr>
              <a:t>;</a:t>
            </a:r>
          </a:p>
          <a:p>
            <a:pPr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bg-BG" sz="1300" dirty="0"/>
          </a:p>
        </p:txBody>
      </p:sp>
      <p:pic>
        <p:nvPicPr>
          <p:cNvPr id="2050" name="Picture 2" descr="Cartoon Illustration Of A Magnifying Glass With A Happy Face Royalty Free  Cliparts, Vectors, And Stock Illustration. Image 10421977.">
            <a:extLst>
              <a:ext uri="{FF2B5EF4-FFF2-40B4-BE49-F238E27FC236}">
                <a16:creationId xmlns:a16="http://schemas.microsoft.com/office/drawing/2014/main" id="{FDD2BB74-3AEB-4B9A-89F3-6D70F27D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62" b="90000" l="4769" r="95538">
                        <a14:foregroundMark x1="46615" y1="8077" x2="68308" y2="4846"/>
                        <a14:foregroundMark x1="68308" y1="4846" x2="78077" y2="6923"/>
                        <a14:foregroundMark x1="78077" y1="6923" x2="90385" y2="24769"/>
                        <a14:foregroundMark x1="90385" y1="24769" x2="91923" y2="38923"/>
                        <a14:foregroundMark x1="53000" y1="7462" x2="73231" y2="4692"/>
                        <a14:foregroundMark x1="73231" y1="4692" x2="60308" y2="3538"/>
                        <a14:foregroundMark x1="95615" y1="38692" x2="94308" y2="28231"/>
                        <a14:foregroundMark x1="66846" y1="29385" x2="67615" y2="28077"/>
                        <a14:foregroundMark x1="58462" y1="24077" x2="58769" y2="22462"/>
                        <a14:foregroundMark x1="58462" y1="23385" x2="61615" y2="19846"/>
                        <a14:foregroundMark x1="59308" y1="24154" x2="57154" y2="33077"/>
                        <a14:foregroundMark x1="56308" y1="24308" x2="57154" y2="29000"/>
                        <a14:foregroundMark x1="59769" y1="23231" x2="62692" y2="29692"/>
                        <a14:foregroundMark x1="58000" y1="24308" x2="57692" y2="33769"/>
                        <a14:foregroundMark x1="57692" y1="33769" x2="53923" y2="25231"/>
                        <a14:foregroundMark x1="53923" y1="25231" x2="54077" y2="25077"/>
                        <a14:foregroundMark x1="72462" y1="25000" x2="69769" y2="24538"/>
                        <a14:foregroundMark x1="68308" y1="24462" x2="74231" y2="32077"/>
                        <a14:foregroundMark x1="74231" y1="32077" x2="74308" y2="32308"/>
                        <a14:foregroundMark x1="71154" y1="22615" x2="69769" y2="25077"/>
                        <a14:foregroundMark x1="61769" y1="32154" x2="53538" y2="30077"/>
                        <a14:foregroundMark x1="53231" y1="29923" x2="62462" y2="31769"/>
                        <a14:foregroundMark x1="62462" y1="31769" x2="62692" y2="31538"/>
                        <a14:foregroundMark x1="8923" y1="89000" x2="4769" y2="8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" y="13445"/>
            <a:ext cx="923366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46638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99" name="Google Shape;499;p38"/>
          <p:cNvCxnSpPr/>
          <p:nvPr/>
        </p:nvCxnSpPr>
        <p:spPr>
          <a:xfrm>
            <a:off x="55794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8"/>
          <p:cNvSpPr/>
          <p:nvPr/>
        </p:nvSpPr>
        <p:spPr>
          <a:xfrm>
            <a:off x="8061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01" name="Google Shape;501;p38"/>
          <p:cNvCxnSpPr/>
          <p:nvPr/>
        </p:nvCxnSpPr>
        <p:spPr>
          <a:xfrm>
            <a:off x="17217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8"/>
          <p:cNvSpPr/>
          <p:nvPr/>
        </p:nvSpPr>
        <p:spPr>
          <a:xfrm>
            <a:off x="46638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03" name="Google Shape;503;p38"/>
          <p:cNvCxnSpPr/>
          <p:nvPr/>
        </p:nvCxnSpPr>
        <p:spPr>
          <a:xfrm>
            <a:off x="55794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8">
            <a:hlinkClick r:id="rId3" action="ppaction://hlinksldjump"/>
          </p:cNvPr>
          <p:cNvSpPr/>
          <p:nvPr/>
        </p:nvSpPr>
        <p:spPr>
          <a:xfrm>
            <a:off x="806111" y="1711603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Gliederung</a:t>
            </a:r>
            <a:endParaRPr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 idx="2"/>
          </p:nvPr>
        </p:nvSpPr>
        <p:spPr>
          <a:xfrm>
            <a:off x="806111" y="1902276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09" name="Google Shape;509;p38"/>
          <p:cNvCxnSpPr/>
          <p:nvPr/>
        </p:nvCxnSpPr>
        <p:spPr>
          <a:xfrm>
            <a:off x="17217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38"/>
          <p:cNvSpPr txBox="1">
            <a:spLocks noGrp="1"/>
          </p:cNvSpPr>
          <p:nvPr>
            <p:ph type="subTitle" idx="4"/>
          </p:nvPr>
        </p:nvSpPr>
        <p:spPr>
          <a:xfrm>
            <a:off x="1605437" y="1939475"/>
            <a:ext cx="2034574" cy="625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DE" dirty="0"/>
              <a:t> Speichergrößen und die Datenmengen </a:t>
            </a:r>
            <a:endParaRPr lang="bg-B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 idx="5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5" name="Google Shape;515;p38"/>
          <p:cNvSpPr txBox="1">
            <a:spLocks noGrp="1"/>
          </p:cNvSpPr>
          <p:nvPr>
            <p:ph type="title" idx="8"/>
          </p:nvPr>
        </p:nvSpPr>
        <p:spPr>
          <a:xfrm>
            <a:off x="806111" y="363261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3"/>
          </p:nvPr>
        </p:nvSpPr>
        <p:spPr>
          <a:xfrm>
            <a:off x="5496014" y="1982722"/>
            <a:ext cx="3046962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DE" dirty="0"/>
              <a:t>Die Beziehung zwischen </a:t>
            </a:r>
            <a:r>
              <a:rPr lang="de-DE" i="0" dirty="0"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Zeit-</a:t>
            </a:r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und</a:t>
            </a:r>
            <a:r>
              <a:rPr lang="de-DE" i="0" dirty="0"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Platzkomplexität</a:t>
            </a:r>
            <a:endParaRPr dirty="0"/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14"/>
          </p:nvPr>
        </p:nvSpPr>
        <p:spPr>
          <a:xfrm>
            <a:off x="4663811" y="3614081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5" name="Google Shape;525;p3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26" name="Google Shape;526;p3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5" name="Google Shape;535;p38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38"/>
          <p:cNvSpPr/>
          <p:nvPr/>
        </p:nvSpPr>
        <p:spPr>
          <a:xfrm>
            <a:off x="7450613" y="13608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7" name="Google Shape;537;p38"/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538" name="Google Shape;538;p3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43" name="Google Shape;543;p38"/>
          <p:cNvSpPr/>
          <p:nvPr/>
        </p:nvSpPr>
        <p:spPr>
          <a:xfrm rot="-1685758">
            <a:off x="8157103" y="15712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38"/>
          <p:cNvSpPr/>
          <p:nvPr/>
        </p:nvSpPr>
        <p:spPr>
          <a:xfrm>
            <a:off x="7401588" y="7648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38"/>
          <p:cNvSpPr/>
          <p:nvPr/>
        </p:nvSpPr>
        <p:spPr>
          <a:xfrm>
            <a:off x="8116751" y="2689056"/>
            <a:ext cx="140247" cy="141086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38"/>
          <p:cNvSpPr/>
          <p:nvPr/>
        </p:nvSpPr>
        <p:spPr>
          <a:xfrm>
            <a:off x="8116751" y="3082259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38"/>
          <p:cNvSpPr/>
          <p:nvPr/>
        </p:nvSpPr>
        <p:spPr>
          <a:xfrm rot="-1685758">
            <a:off x="7659553" y="31307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38"/>
          <p:cNvSpPr/>
          <p:nvPr/>
        </p:nvSpPr>
        <p:spPr>
          <a:xfrm>
            <a:off x="1167876" y="30611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38"/>
          <p:cNvSpPr/>
          <p:nvPr/>
        </p:nvSpPr>
        <p:spPr>
          <a:xfrm rot="-1685758">
            <a:off x="933116" y="2782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38"/>
          <p:cNvSpPr/>
          <p:nvPr/>
        </p:nvSpPr>
        <p:spPr>
          <a:xfrm>
            <a:off x="706061" y="13904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DA70-E714-498F-A939-81724503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0216" y="1425439"/>
            <a:ext cx="3360613" cy="732991"/>
          </a:xfrm>
        </p:spPr>
        <p:txBody>
          <a:bodyPr/>
          <a:lstStyle/>
          <a:p>
            <a:pPr algn="ctr"/>
            <a:r>
              <a:rPr lang="de-DE" dirty="0"/>
              <a:t>Definition der Speicherkomplexität (Platzkomplexität)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BC08E-21DE-45C5-A0BF-A59BCF0416A6}"/>
              </a:ext>
            </a:extLst>
          </p:cNvPr>
          <p:cNvSpPr txBox="1"/>
          <p:nvPr/>
        </p:nvSpPr>
        <p:spPr>
          <a:xfrm>
            <a:off x="1660446" y="3216305"/>
            <a:ext cx="203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Speicherkomplexität in der Informatik</a:t>
            </a:r>
            <a:endParaRPr lang="bg-BG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CBA0F-199E-48C7-955E-8C99408B2719}"/>
              </a:ext>
            </a:extLst>
          </p:cNvPr>
          <p:cNvSpPr txBox="1"/>
          <p:nvPr/>
        </p:nvSpPr>
        <p:spPr>
          <a:xfrm>
            <a:off x="1613042" y="3732536"/>
            <a:ext cx="285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Arten von Datenspeichern</a:t>
            </a:r>
            <a:endParaRPr lang="bg-BG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8398F-A131-4680-9DA9-E88DFC4C182B}"/>
              </a:ext>
            </a:extLst>
          </p:cNvPr>
          <p:cNvSpPr txBox="1"/>
          <p:nvPr/>
        </p:nvSpPr>
        <p:spPr>
          <a:xfrm>
            <a:off x="5399998" y="3429331"/>
            <a:ext cx="300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Verschiedene Anwendungen</a:t>
            </a:r>
            <a:endParaRPr lang="bg-B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42A1D-D56A-4D62-9526-248B4E2EF12E}"/>
              </a:ext>
            </a:extLst>
          </p:cNvPr>
          <p:cNvSpPr txBox="1"/>
          <p:nvPr/>
        </p:nvSpPr>
        <p:spPr>
          <a:xfrm>
            <a:off x="1651986" y="1467362"/>
            <a:ext cx="185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Ein Blick auf die Speicherkapazität</a:t>
            </a:r>
            <a:endParaRPr lang="bg-BG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50" name="Picture 2" descr="Cartoon Illustration Of A Magnifying Glass With A Happy Face Royalty Free  Cliparts, Vectors, And Stock Illustration. Image 10421977.">
            <a:extLst>
              <a:ext uri="{FF2B5EF4-FFF2-40B4-BE49-F238E27FC236}">
                <a16:creationId xmlns:a16="http://schemas.microsoft.com/office/drawing/2014/main" id="{B3BC84C0-F8DA-4227-8F2B-08AAB3A4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62" b="90000" l="4769" r="95538">
                        <a14:foregroundMark x1="46615" y1="8077" x2="68308" y2="4846"/>
                        <a14:foregroundMark x1="68308" y1="4846" x2="78077" y2="6923"/>
                        <a14:foregroundMark x1="78077" y1="6923" x2="90385" y2="24769"/>
                        <a14:foregroundMark x1="90385" y1="24769" x2="91923" y2="38923"/>
                        <a14:foregroundMark x1="53000" y1="7462" x2="73231" y2="4692"/>
                        <a14:foregroundMark x1="73231" y1="4692" x2="60308" y2="3538"/>
                        <a14:foregroundMark x1="95615" y1="38692" x2="94308" y2="28231"/>
                        <a14:foregroundMark x1="66846" y1="29385" x2="67615" y2="28077"/>
                        <a14:foregroundMark x1="58462" y1="24077" x2="58769" y2="22462"/>
                        <a14:foregroundMark x1="58462" y1="23385" x2="61615" y2="19846"/>
                        <a14:foregroundMark x1="59308" y1="24154" x2="57154" y2="33077"/>
                        <a14:foregroundMark x1="56308" y1="24308" x2="57154" y2="29000"/>
                        <a14:foregroundMark x1="59769" y1="23231" x2="62692" y2="29692"/>
                        <a14:foregroundMark x1="58000" y1="24308" x2="57692" y2="33769"/>
                        <a14:foregroundMark x1="57692" y1="33769" x2="53923" y2="25231"/>
                        <a14:foregroundMark x1="53923" y1="25231" x2="54077" y2="25077"/>
                        <a14:foregroundMark x1="72462" y1="25000" x2="69769" y2="24538"/>
                        <a14:foregroundMark x1="68308" y1="24462" x2="74231" y2="32077"/>
                        <a14:foregroundMark x1="74231" y1="32077" x2="74308" y2="32308"/>
                        <a14:foregroundMark x1="71154" y1="22615" x2="69769" y2="25077"/>
                        <a14:foregroundMark x1="61769" y1="32154" x2="53538" y2="30077"/>
                        <a14:foregroundMark x1="53231" y1="29923" x2="62462" y2="31769"/>
                        <a14:foregroundMark x1="62462" y1="31769" x2="62692" y2="31538"/>
                        <a14:foregroundMark x1="8923" y1="89000" x2="4769" y2="8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" y="13445"/>
            <a:ext cx="923366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5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/>
      <p:bldP spid="517" grpId="0" build="p"/>
      <p:bldP spid="3" grpId="0" build="p"/>
      <p:bldP spid="12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70"/>
          <p:cNvSpPr txBox="1">
            <a:spLocks noGrp="1"/>
          </p:cNvSpPr>
          <p:nvPr>
            <p:ph type="title"/>
          </p:nvPr>
        </p:nvSpPr>
        <p:spPr>
          <a:xfrm>
            <a:off x="714300" y="547249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Vielen Dank für eure Aufmersamkeit!!!</a:t>
            </a:r>
            <a:endParaRPr sz="4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633" name="Google Shape;2633;p70"/>
          <p:cNvGrpSpPr/>
          <p:nvPr/>
        </p:nvGrpSpPr>
        <p:grpSpPr>
          <a:xfrm>
            <a:off x="2908175" y="1555568"/>
            <a:ext cx="3223650" cy="2519663"/>
            <a:chOff x="5178700" y="1900588"/>
            <a:chExt cx="3223650" cy="2519663"/>
          </a:xfrm>
        </p:grpSpPr>
        <p:grpSp>
          <p:nvGrpSpPr>
            <p:cNvPr id="2634" name="Google Shape;2634;p70"/>
            <p:cNvGrpSpPr/>
            <p:nvPr/>
          </p:nvGrpSpPr>
          <p:grpSpPr>
            <a:xfrm>
              <a:off x="5308325" y="2175824"/>
              <a:ext cx="955410" cy="791843"/>
              <a:chOff x="3616600" y="2051524"/>
              <a:chExt cx="955410" cy="791843"/>
            </a:xfrm>
          </p:grpSpPr>
          <p:sp>
            <p:nvSpPr>
              <p:cNvPr id="2635" name="Google Shape;2635;p70"/>
              <p:cNvSpPr/>
              <p:nvPr/>
            </p:nvSpPr>
            <p:spPr>
              <a:xfrm>
                <a:off x="3739240" y="2051524"/>
                <a:ext cx="832770" cy="791832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47" extrusionOk="0">
                    <a:moveTo>
                      <a:pt x="16012" y="1"/>
                    </a:moveTo>
                    <a:cubicBezTo>
                      <a:pt x="14177" y="34"/>
                      <a:pt x="12476" y="935"/>
                      <a:pt x="11475" y="2436"/>
                    </a:cubicBezTo>
                    <a:lnTo>
                      <a:pt x="11042" y="3070"/>
                    </a:lnTo>
                    <a:lnTo>
                      <a:pt x="2702" y="3070"/>
                    </a:lnTo>
                    <a:cubicBezTo>
                      <a:pt x="1201" y="3070"/>
                      <a:pt x="0" y="4271"/>
                      <a:pt x="0" y="5772"/>
                    </a:cubicBezTo>
                    <a:lnTo>
                      <a:pt x="0" y="17447"/>
                    </a:lnTo>
                    <a:lnTo>
                      <a:pt x="18313" y="17447"/>
                    </a:lnTo>
                    <a:lnTo>
                      <a:pt x="1834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6" name="Google Shape;2636;p70"/>
              <p:cNvSpPr/>
              <p:nvPr/>
            </p:nvSpPr>
            <p:spPr>
              <a:xfrm>
                <a:off x="3822483" y="2252906"/>
                <a:ext cx="685934" cy="499643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1009" extrusionOk="0">
                    <a:moveTo>
                      <a:pt x="1" y="0"/>
                    </a:moveTo>
                    <a:lnTo>
                      <a:pt x="1" y="11008"/>
                    </a:lnTo>
                    <a:lnTo>
                      <a:pt x="15112" y="11008"/>
                    </a:lnTo>
                    <a:lnTo>
                      <a:pt x="15112" y="67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7" name="Google Shape;2637;p70"/>
              <p:cNvSpPr/>
              <p:nvPr/>
            </p:nvSpPr>
            <p:spPr>
              <a:xfrm>
                <a:off x="3616600" y="2314995"/>
                <a:ext cx="953916" cy="528372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1642" extrusionOk="0">
                    <a:moveTo>
                      <a:pt x="3069" y="0"/>
                    </a:moveTo>
                    <a:cubicBezTo>
                      <a:pt x="1268" y="0"/>
                      <a:pt x="0" y="1668"/>
                      <a:pt x="467" y="3369"/>
                    </a:cubicBezTo>
                    <a:lnTo>
                      <a:pt x="2702" y="11642"/>
                    </a:lnTo>
                    <a:lnTo>
                      <a:pt x="21015" y="11642"/>
                    </a:lnTo>
                    <a:lnTo>
                      <a:pt x="17846" y="67"/>
                    </a:lnTo>
                    <a:lnTo>
                      <a:pt x="30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8" name="Google Shape;2638;p70"/>
            <p:cNvGrpSpPr/>
            <p:nvPr/>
          </p:nvGrpSpPr>
          <p:grpSpPr>
            <a:xfrm>
              <a:off x="5547091" y="2722146"/>
              <a:ext cx="2129895" cy="1316036"/>
              <a:chOff x="2918225" y="1793675"/>
              <a:chExt cx="2518500" cy="1556150"/>
            </a:xfrm>
          </p:grpSpPr>
          <p:sp>
            <p:nvSpPr>
              <p:cNvPr id="2639" name="Google Shape;2639;p70"/>
              <p:cNvSpPr/>
              <p:nvPr/>
            </p:nvSpPr>
            <p:spPr>
              <a:xfrm>
                <a:off x="3012450" y="1793675"/>
                <a:ext cx="2329200" cy="1391875"/>
              </a:xfrm>
              <a:custGeom>
                <a:avLst/>
                <a:gdLst/>
                <a:ahLst/>
                <a:cxnLst/>
                <a:rect l="l" t="t" r="r" b="b"/>
                <a:pathLst>
                  <a:path w="93168" h="55675" extrusionOk="0">
                    <a:moveTo>
                      <a:pt x="3370" y="1"/>
                    </a:moveTo>
                    <a:cubicBezTo>
                      <a:pt x="1502" y="1"/>
                      <a:pt x="1" y="1502"/>
                      <a:pt x="1" y="3370"/>
                    </a:cubicBezTo>
                    <a:lnTo>
                      <a:pt x="1" y="55674"/>
                    </a:lnTo>
                    <a:lnTo>
                      <a:pt x="93167" y="55674"/>
                    </a:lnTo>
                    <a:lnTo>
                      <a:pt x="93167" y="3370"/>
                    </a:lnTo>
                    <a:cubicBezTo>
                      <a:pt x="93167" y="1502"/>
                      <a:pt x="91666" y="1"/>
                      <a:pt x="898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0" name="Google Shape;2640;p70"/>
              <p:cNvSpPr/>
              <p:nvPr/>
            </p:nvSpPr>
            <p:spPr>
              <a:xfrm>
                <a:off x="3012450" y="3136325"/>
                <a:ext cx="23292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93168" h="1969" extrusionOk="0">
                    <a:moveTo>
                      <a:pt x="1" y="0"/>
                    </a:moveTo>
                    <a:lnTo>
                      <a:pt x="1" y="1968"/>
                    </a:lnTo>
                    <a:lnTo>
                      <a:pt x="93167" y="1968"/>
                    </a:lnTo>
                    <a:lnTo>
                      <a:pt x="931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1" name="Google Shape;2641;p70"/>
              <p:cNvSpPr/>
              <p:nvPr/>
            </p:nvSpPr>
            <p:spPr>
              <a:xfrm>
                <a:off x="2918225" y="3185525"/>
                <a:ext cx="251850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00740" h="6572" extrusionOk="0">
                    <a:moveTo>
                      <a:pt x="0" y="0"/>
                    </a:moveTo>
                    <a:lnTo>
                      <a:pt x="0" y="1768"/>
                    </a:lnTo>
                    <a:cubicBezTo>
                      <a:pt x="0" y="4437"/>
                      <a:pt x="2169" y="6572"/>
                      <a:pt x="4837" y="6572"/>
                    </a:cubicBezTo>
                    <a:lnTo>
                      <a:pt x="95902" y="6572"/>
                    </a:lnTo>
                    <a:cubicBezTo>
                      <a:pt x="98571" y="6572"/>
                      <a:pt x="100739" y="4403"/>
                      <a:pt x="100739" y="1768"/>
                    </a:cubicBezTo>
                    <a:lnTo>
                      <a:pt x="10073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2" name="Google Shape;2642;p70"/>
              <p:cNvSpPr/>
              <p:nvPr/>
            </p:nvSpPr>
            <p:spPr>
              <a:xfrm>
                <a:off x="3961475" y="3185525"/>
                <a:ext cx="43115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2369" extrusionOk="0">
                    <a:moveTo>
                      <a:pt x="0" y="0"/>
                    </a:moveTo>
                    <a:lnTo>
                      <a:pt x="0" y="334"/>
                    </a:lnTo>
                    <a:cubicBezTo>
                      <a:pt x="0" y="1468"/>
                      <a:pt x="934" y="2369"/>
                      <a:pt x="2068" y="2369"/>
                    </a:cubicBezTo>
                    <a:lnTo>
                      <a:pt x="15211" y="2369"/>
                    </a:lnTo>
                    <a:cubicBezTo>
                      <a:pt x="16312" y="2369"/>
                      <a:pt x="17246" y="1468"/>
                      <a:pt x="17246" y="334"/>
                    </a:cubicBezTo>
                    <a:lnTo>
                      <a:pt x="172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3" name="Google Shape;2643;p70"/>
              <p:cNvSpPr/>
              <p:nvPr/>
            </p:nvSpPr>
            <p:spPr>
              <a:xfrm>
                <a:off x="3092525" y="1903775"/>
                <a:ext cx="2169900" cy="1170025"/>
              </a:xfrm>
              <a:custGeom>
                <a:avLst/>
                <a:gdLst/>
                <a:ahLst/>
                <a:cxnLst/>
                <a:rect l="l" t="t" r="r" b="b"/>
                <a:pathLst>
                  <a:path w="86796" h="46801" extrusionOk="0">
                    <a:moveTo>
                      <a:pt x="0" y="0"/>
                    </a:moveTo>
                    <a:lnTo>
                      <a:pt x="86795" y="0"/>
                    </a:lnTo>
                    <a:lnTo>
                      <a:pt x="86795" y="46800"/>
                    </a:lnTo>
                    <a:lnTo>
                      <a:pt x="0" y="468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4" name="Google Shape;2644;p70"/>
              <p:cNvSpPr/>
              <p:nvPr/>
            </p:nvSpPr>
            <p:spPr>
              <a:xfrm>
                <a:off x="3092525" y="1903775"/>
                <a:ext cx="21699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86796" h="5605" extrusionOk="0">
                    <a:moveTo>
                      <a:pt x="0" y="0"/>
                    </a:moveTo>
                    <a:lnTo>
                      <a:pt x="0" y="5604"/>
                    </a:lnTo>
                    <a:lnTo>
                      <a:pt x="86795" y="5604"/>
                    </a:lnTo>
                    <a:lnTo>
                      <a:pt x="8679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5" name="Google Shape;2645;p70"/>
              <p:cNvSpPr/>
              <p:nvPr/>
            </p:nvSpPr>
            <p:spPr>
              <a:xfrm>
                <a:off x="3178350" y="19437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6" name="Google Shape;2646;p70"/>
              <p:cNvSpPr/>
              <p:nvPr/>
            </p:nvSpPr>
            <p:spPr>
              <a:xfrm>
                <a:off x="3286500" y="19437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7" name="Google Shape;2647;p70"/>
              <p:cNvSpPr/>
              <p:nvPr/>
            </p:nvSpPr>
            <p:spPr>
              <a:xfrm>
                <a:off x="3394650" y="19437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8" name="Google Shape;2648;p70"/>
              <p:cNvSpPr/>
              <p:nvPr/>
            </p:nvSpPr>
            <p:spPr>
              <a:xfrm>
                <a:off x="3388650" y="2195750"/>
                <a:ext cx="687900" cy="687900"/>
              </a:xfrm>
              <a:prstGeom prst="pie">
                <a:avLst>
                  <a:gd name="adj1" fmla="val 0"/>
                  <a:gd name="adj2" fmla="val 1620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649" name="Google Shape;2649;p70"/>
              <p:cNvCxnSpPr/>
              <p:nvPr/>
            </p:nvCxnSpPr>
            <p:spPr>
              <a:xfrm>
                <a:off x="3950475" y="2270850"/>
                <a:ext cx="48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650" name="Google Shape;2650;p70"/>
              <p:cNvCxnSpPr/>
              <p:nvPr/>
            </p:nvCxnSpPr>
            <p:spPr>
              <a:xfrm>
                <a:off x="4572000" y="2270850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1" name="Google Shape;2651;p70"/>
              <p:cNvCxnSpPr/>
              <p:nvPr/>
            </p:nvCxnSpPr>
            <p:spPr>
              <a:xfrm>
                <a:off x="4572000" y="2321913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2" name="Google Shape;2652;p70"/>
              <p:cNvCxnSpPr/>
              <p:nvPr/>
            </p:nvCxnSpPr>
            <p:spPr>
              <a:xfrm>
                <a:off x="4572000" y="2372975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70"/>
              <p:cNvCxnSpPr/>
              <p:nvPr/>
            </p:nvCxnSpPr>
            <p:spPr>
              <a:xfrm>
                <a:off x="3665075" y="2703588"/>
                <a:ext cx="766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654" name="Google Shape;2654;p70"/>
              <p:cNvCxnSpPr/>
              <p:nvPr/>
            </p:nvCxnSpPr>
            <p:spPr>
              <a:xfrm>
                <a:off x="4572000" y="2703588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5" name="Google Shape;2655;p70"/>
              <p:cNvCxnSpPr/>
              <p:nvPr/>
            </p:nvCxnSpPr>
            <p:spPr>
              <a:xfrm>
                <a:off x="4572000" y="2754650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70"/>
              <p:cNvCxnSpPr/>
              <p:nvPr/>
            </p:nvCxnSpPr>
            <p:spPr>
              <a:xfrm>
                <a:off x="4572000" y="2805713"/>
                <a:ext cx="38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57" name="Google Shape;2657;p70"/>
              <p:cNvSpPr/>
              <p:nvPr/>
            </p:nvSpPr>
            <p:spPr>
              <a:xfrm rot="5400000">
                <a:off x="3453750" y="2144838"/>
                <a:ext cx="687900" cy="687900"/>
              </a:xfrm>
              <a:prstGeom prst="pie">
                <a:avLst>
                  <a:gd name="adj1" fmla="val 10777963"/>
                  <a:gd name="adj2" fmla="val 1620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58" name="Google Shape;2658;p70"/>
            <p:cNvGrpSpPr/>
            <p:nvPr/>
          </p:nvGrpSpPr>
          <p:grpSpPr>
            <a:xfrm>
              <a:off x="7320116" y="3611724"/>
              <a:ext cx="730793" cy="605681"/>
              <a:chOff x="3616600" y="2051524"/>
              <a:chExt cx="955410" cy="791843"/>
            </a:xfrm>
          </p:grpSpPr>
          <p:sp>
            <p:nvSpPr>
              <p:cNvPr id="2659" name="Google Shape;2659;p70"/>
              <p:cNvSpPr/>
              <p:nvPr/>
            </p:nvSpPr>
            <p:spPr>
              <a:xfrm>
                <a:off x="3739240" y="2051524"/>
                <a:ext cx="832770" cy="791832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47" extrusionOk="0">
                    <a:moveTo>
                      <a:pt x="16012" y="1"/>
                    </a:moveTo>
                    <a:cubicBezTo>
                      <a:pt x="14177" y="34"/>
                      <a:pt x="12476" y="935"/>
                      <a:pt x="11475" y="2436"/>
                    </a:cubicBezTo>
                    <a:lnTo>
                      <a:pt x="11042" y="3070"/>
                    </a:lnTo>
                    <a:lnTo>
                      <a:pt x="2702" y="3070"/>
                    </a:lnTo>
                    <a:cubicBezTo>
                      <a:pt x="1201" y="3070"/>
                      <a:pt x="0" y="4271"/>
                      <a:pt x="0" y="5772"/>
                    </a:cubicBezTo>
                    <a:lnTo>
                      <a:pt x="0" y="17447"/>
                    </a:lnTo>
                    <a:lnTo>
                      <a:pt x="18313" y="17447"/>
                    </a:lnTo>
                    <a:lnTo>
                      <a:pt x="1834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0" name="Google Shape;2660;p70"/>
              <p:cNvSpPr/>
              <p:nvPr/>
            </p:nvSpPr>
            <p:spPr>
              <a:xfrm>
                <a:off x="3822483" y="2252906"/>
                <a:ext cx="685934" cy="499643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1009" extrusionOk="0">
                    <a:moveTo>
                      <a:pt x="1" y="0"/>
                    </a:moveTo>
                    <a:lnTo>
                      <a:pt x="1" y="11008"/>
                    </a:lnTo>
                    <a:lnTo>
                      <a:pt x="15112" y="11008"/>
                    </a:lnTo>
                    <a:lnTo>
                      <a:pt x="15112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1" name="Google Shape;2661;p70"/>
              <p:cNvSpPr/>
              <p:nvPr/>
            </p:nvSpPr>
            <p:spPr>
              <a:xfrm>
                <a:off x="3616600" y="2314995"/>
                <a:ext cx="953916" cy="528372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1642" extrusionOk="0">
                    <a:moveTo>
                      <a:pt x="3069" y="0"/>
                    </a:moveTo>
                    <a:cubicBezTo>
                      <a:pt x="1268" y="0"/>
                      <a:pt x="0" y="1668"/>
                      <a:pt x="467" y="3369"/>
                    </a:cubicBezTo>
                    <a:lnTo>
                      <a:pt x="2702" y="11642"/>
                    </a:lnTo>
                    <a:lnTo>
                      <a:pt x="21015" y="11642"/>
                    </a:lnTo>
                    <a:lnTo>
                      <a:pt x="17846" y="67"/>
                    </a:lnTo>
                    <a:lnTo>
                      <a:pt x="30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62" name="Google Shape;2662;p70"/>
            <p:cNvGrpSpPr/>
            <p:nvPr/>
          </p:nvGrpSpPr>
          <p:grpSpPr>
            <a:xfrm>
              <a:off x="6782088" y="2389650"/>
              <a:ext cx="1425859" cy="691841"/>
              <a:chOff x="7010688" y="2460575"/>
              <a:chExt cx="1425859" cy="691841"/>
            </a:xfrm>
          </p:grpSpPr>
          <p:sp>
            <p:nvSpPr>
              <p:cNvPr id="2663" name="Google Shape;2663;p70"/>
              <p:cNvSpPr/>
              <p:nvPr/>
            </p:nvSpPr>
            <p:spPr>
              <a:xfrm>
                <a:off x="7010688" y="2460575"/>
                <a:ext cx="1425859" cy="691841"/>
              </a:xfrm>
              <a:custGeom>
                <a:avLst/>
                <a:gdLst/>
                <a:ahLst/>
                <a:cxnLst/>
                <a:rect l="l" t="t" r="r" b="b"/>
                <a:pathLst>
                  <a:path w="55207" h="26787" extrusionOk="0">
                    <a:moveTo>
                      <a:pt x="0" y="0"/>
                    </a:moveTo>
                    <a:lnTo>
                      <a:pt x="0" y="26786"/>
                    </a:lnTo>
                    <a:lnTo>
                      <a:pt x="0" y="26786"/>
                    </a:lnTo>
                    <a:lnTo>
                      <a:pt x="55206" y="26786"/>
                    </a:lnTo>
                    <a:lnTo>
                      <a:pt x="552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4" name="Google Shape;2664;p70"/>
              <p:cNvSpPr/>
              <p:nvPr/>
            </p:nvSpPr>
            <p:spPr>
              <a:xfrm>
                <a:off x="7056351" y="2509673"/>
                <a:ext cx="1335385" cy="101683"/>
              </a:xfrm>
              <a:custGeom>
                <a:avLst/>
                <a:gdLst/>
                <a:ahLst/>
                <a:cxnLst/>
                <a:rect l="l" t="t" r="r" b="b"/>
                <a:pathLst>
                  <a:path w="51704" h="3937" extrusionOk="0">
                    <a:moveTo>
                      <a:pt x="49736" y="1"/>
                    </a:moveTo>
                    <a:lnTo>
                      <a:pt x="1968" y="1"/>
                    </a:lnTo>
                    <a:cubicBezTo>
                      <a:pt x="868" y="1"/>
                      <a:pt x="0" y="868"/>
                      <a:pt x="0" y="1969"/>
                    </a:cubicBezTo>
                    <a:lnTo>
                      <a:pt x="0" y="1969"/>
                    </a:lnTo>
                    <a:cubicBezTo>
                      <a:pt x="0" y="3036"/>
                      <a:pt x="868" y="3937"/>
                      <a:pt x="1968" y="3937"/>
                    </a:cubicBezTo>
                    <a:lnTo>
                      <a:pt x="49736" y="3937"/>
                    </a:lnTo>
                    <a:cubicBezTo>
                      <a:pt x="50803" y="3937"/>
                      <a:pt x="51704" y="3036"/>
                      <a:pt x="51704" y="1969"/>
                    </a:cubicBezTo>
                    <a:lnTo>
                      <a:pt x="51704" y="1969"/>
                    </a:lnTo>
                    <a:cubicBezTo>
                      <a:pt x="51704" y="868"/>
                      <a:pt x="50803" y="1"/>
                      <a:pt x="497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5" name="Google Shape;2665;p70"/>
              <p:cNvSpPr/>
              <p:nvPr/>
            </p:nvSpPr>
            <p:spPr>
              <a:xfrm>
                <a:off x="7110615" y="2539840"/>
                <a:ext cx="47419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75" extrusionOk="0">
                    <a:moveTo>
                      <a:pt x="1035" y="0"/>
                    </a:moveTo>
                    <a:cubicBezTo>
                      <a:pt x="368" y="0"/>
                      <a:pt x="1" y="867"/>
                      <a:pt x="501" y="1334"/>
                    </a:cubicBezTo>
                    <a:cubicBezTo>
                      <a:pt x="667" y="1500"/>
                      <a:pt x="868" y="1574"/>
                      <a:pt x="1065" y="1574"/>
                    </a:cubicBezTo>
                    <a:cubicBezTo>
                      <a:pt x="1462" y="1574"/>
                      <a:pt x="1835" y="1270"/>
                      <a:pt x="1835" y="801"/>
                    </a:cubicBezTo>
                    <a:cubicBezTo>
                      <a:pt x="1835" y="367"/>
                      <a:pt x="1469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6" name="Google Shape;2666;p70"/>
              <p:cNvSpPr/>
              <p:nvPr/>
            </p:nvSpPr>
            <p:spPr>
              <a:xfrm>
                <a:off x="7201942" y="2539840"/>
                <a:ext cx="46541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575" extrusionOk="0">
                    <a:moveTo>
                      <a:pt x="1035" y="0"/>
                    </a:moveTo>
                    <a:cubicBezTo>
                      <a:pt x="334" y="0"/>
                      <a:pt x="1" y="834"/>
                      <a:pt x="468" y="1334"/>
                    </a:cubicBezTo>
                    <a:cubicBezTo>
                      <a:pt x="633" y="1500"/>
                      <a:pt x="835" y="1574"/>
                      <a:pt x="1031" y="1574"/>
                    </a:cubicBezTo>
                    <a:cubicBezTo>
                      <a:pt x="1428" y="1574"/>
                      <a:pt x="1802" y="1270"/>
                      <a:pt x="1802" y="801"/>
                    </a:cubicBezTo>
                    <a:cubicBezTo>
                      <a:pt x="1802" y="367"/>
                      <a:pt x="1468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7" name="Google Shape;2667;p70"/>
              <p:cNvSpPr/>
              <p:nvPr/>
            </p:nvSpPr>
            <p:spPr>
              <a:xfrm>
                <a:off x="7293269" y="2539840"/>
                <a:ext cx="47419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75" extrusionOk="0">
                    <a:moveTo>
                      <a:pt x="1035" y="0"/>
                    </a:moveTo>
                    <a:cubicBezTo>
                      <a:pt x="367" y="0"/>
                      <a:pt x="1" y="867"/>
                      <a:pt x="501" y="1334"/>
                    </a:cubicBezTo>
                    <a:cubicBezTo>
                      <a:pt x="666" y="1500"/>
                      <a:pt x="868" y="1574"/>
                      <a:pt x="1064" y="1574"/>
                    </a:cubicBezTo>
                    <a:cubicBezTo>
                      <a:pt x="1461" y="1574"/>
                      <a:pt x="1835" y="1270"/>
                      <a:pt x="1835" y="801"/>
                    </a:cubicBezTo>
                    <a:cubicBezTo>
                      <a:pt x="1835" y="367"/>
                      <a:pt x="1468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8" name="Google Shape;2668;p70"/>
              <p:cNvSpPr/>
              <p:nvPr/>
            </p:nvSpPr>
            <p:spPr>
              <a:xfrm>
                <a:off x="7096849" y="2704389"/>
                <a:ext cx="761601" cy="342059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13244" fill="none" extrusionOk="0">
                    <a:moveTo>
                      <a:pt x="0" y="8173"/>
                    </a:moveTo>
                    <a:lnTo>
                      <a:pt x="7072" y="0"/>
                    </a:lnTo>
                    <a:lnTo>
                      <a:pt x="13076" y="4304"/>
                    </a:lnTo>
                    <a:lnTo>
                      <a:pt x="18013" y="768"/>
                    </a:lnTo>
                    <a:lnTo>
                      <a:pt x="29488" y="13243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9" name="Google Shape;2669;p70"/>
              <p:cNvSpPr/>
              <p:nvPr/>
            </p:nvSpPr>
            <p:spPr>
              <a:xfrm>
                <a:off x="7096849" y="2700076"/>
                <a:ext cx="764184" cy="314501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12177" fill="none" extrusionOk="0">
                    <a:moveTo>
                      <a:pt x="0" y="1"/>
                    </a:moveTo>
                    <a:lnTo>
                      <a:pt x="6938" y="7439"/>
                    </a:lnTo>
                    <a:lnTo>
                      <a:pt x="9640" y="3403"/>
                    </a:lnTo>
                    <a:lnTo>
                      <a:pt x="18647" y="12176"/>
                    </a:lnTo>
                    <a:lnTo>
                      <a:pt x="29588" y="1668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0" name="Google Shape;2670;p70"/>
              <p:cNvSpPr/>
              <p:nvPr/>
            </p:nvSpPr>
            <p:spPr>
              <a:xfrm>
                <a:off x="7096849" y="2662160"/>
                <a:ext cx="755584" cy="413576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16013" fill="none" extrusionOk="0">
                    <a:moveTo>
                      <a:pt x="0" y="16012"/>
                    </a:moveTo>
                    <a:lnTo>
                      <a:pt x="7639" y="10709"/>
                    </a:lnTo>
                    <a:lnTo>
                      <a:pt x="12776" y="15779"/>
                    </a:lnTo>
                    <a:lnTo>
                      <a:pt x="29254" y="1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1" name="Google Shape;2671;p70"/>
              <p:cNvSpPr/>
              <p:nvPr/>
            </p:nvSpPr>
            <p:spPr>
              <a:xfrm>
                <a:off x="7085640" y="2907162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0"/>
                    </a:moveTo>
                    <a:cubicBezTo>
                      <a:pt x="353" y="0"/>
                      <a:pt x="272" y="27"/>
                      <a:pt x="201" y="88"/>
                    </a:cubicBezTo>
                    <a:cubicBezTo>
                      <a:pt x="0" y="289"/>
                      <a:pt x="167" y="656"/>
                      <a:pt x="434" y="656"/>
                    </a:cubicBezTo>
                    <a:cubicBezTo>
                      <a:pt x="634" y="656"/>
                      <a:pt x="768" y="489"/>
                      <a:pt x="768" y="322"/>
                    </a:cubicBezTo>
                    <a:cubicBezTo>
                      <a:pt x="768" y="137"/>
                      <a:pt x="607" y="0"/>
                      <a:pt x="431" y="0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2" name="Google Shape;2672;p70"/>
              <p:cNvSpPr/>
              <p:nvPr/>
            </p:nvSpPr>
            <p:spPr>
              <a:xfrm>
                <a:off x="7085640" y="3067398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1"/>
                    </a:moveTo>
                    <a:cubicBezTo>
                      <a:pt x="353" y="1"/>
                      <a:pt x="272" y="27"/>
                      <a:pt x="201" y="89"/>
                    </a:cubicBezTo>
                    <a:cubicBezTo>
                      <a:pt x="0" y="289"/>
                      <a:pt x="167" y="656"/>
                      <a:pt x="434" y="656"/>
                    </a:cubicBezTo>
                    <a:cubicBezTo>
                      <a:pt x="634" y="656"/>
                      <a:pt x="768" y="489"/>
                      <a:pt x="768" y="322"/>
                    </a:cubicBezTo>
                    <a:cubicBezTo>
                      <a:pt x="768" y="137"/>
                      <a:pt x="607" y="1"/>
                      <a:pt x="431" y="1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3" name="Google Shape;2673;p70"/>
              <p:cNvSpPr/>
              <p:nvPr/>
            </p:nvSpPr>
            <p:spPr>
              <a:xfrm>
                <a:off x="7281207" y="2931931"/>
                <a:ext cx="19836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31" extrusionOk="0">
                    <a:moveTo>
                      <a:pt x="437" y="0"/>
                    </a:moveTo>
                    <a:cubicBezTo>
                      <a:pt x="353" y="0"/>
                      <a:pt x="267" y="30"/>
                      <a:pt x="201" y="97"/>
                    </a:cubicBezTo>
                    <a:cubicBezTo>
                      <a:pt x="1" y="297"/>
                      <a:pt x="167" y="631"/>
                      <a:pt x="434" y="631"/>
                    </a:cubicBezTo>
                    <a:cubicBezTo>
                      <a:pt x="601" y="631"/>
                      <a:pt x="768" y="497"/>
                      <a:pt x="768" y="297"/>
                    </a:cubicBezTo>
                    <a:cubicBezTo>
                      <a:pt x="768" y="119"/>
                      <a:pt x="605" y="0"/>
                      <a:pt x="437" y="0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4" name="Google Shape;2674;p70"/>
              <p:cNvSpPr/>
              <p:nvPr/>
            </p:nvSpPr>
            <p:spPr>
              <a:xfrm>
                <a:off x="7415615" y="3059650"/>
                <a:ext cx="18983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56" extrusionOk="0">
                    <a:moveTo>
                      <a:pt x="409" y="0"/>
                    </a:moveTo>
                    <a:cubicBezTo>
                      <a:pt x="336" y="0"/>
                      <a:pt x="262" y="27"/>
                      <a:pt x="200" y="89"/>
                    </a:cubicBezTo>
                    <a:cubicBezTo>
                      <a:pt x="0" y="322"/>
                      <a:pt x="134" y="656"/>
                      <a:pt x="401" y="656"/>
                    </a:cubicBezTo>
                    <a:cubicBezTo>
                      <a:pt x="601" y="656"/>
                      <a:pt x="734" y="522"/>
                      <a:pt x="734" y="322"/>
                    </a:cubicBezTo>
                    <a:cubicBezTo>
                      <a:pt x="734" y="137"/>
                      <a:pt x="574" y="0"/>
                      <a:pt x="409" y="0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5" name="Google Shape;2675;p70"/>
              <p:cNvSpPr/>
              <p:nvPr/>
            </p:nvSpPr>
            <p:spPr>
              <a:xfrm>
                <a:off x="7843787" y="2653560"/>
                <a:ext cx="16400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68" extrusionOk="0">
                    <a:moveTo>
                      <a:pt x="334" y="0"/>
                    </a:moveTo>
                    <a:cubicBezTo>
                      <a:pt x="134" y="0"/>
                      <a:pt x="1" y="167"/>
                      <a:pt x="1" y="334"/>
                    </a:cubicBezTo>
                    <a:cubicBezTo>
                      <a:pt x="1" y="501"/>
                      <a:pt x="134" y="667"/>
                      <a:pt x="334" y="667"/>
                    </a:cubicBezTo>
                    <a:cubicBezTo>
                      <a:pt x="501" y="667"/>
                      <a:pt x="635" y="501"/>
                      <a:pt x="635" y="334"/>
                    </a:cubicBezTo>
                    <a:cubicBezTo>
                      <a:pt x="635" y="167"/>
                      <a:pt x="501" y="0"/>
                      <a:pt x="334" y="0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6" name="Google Shape;2676;p70"/>
              <p:cNvSpPr/>
              <p:nvPr/>
            </p:nvSpPr>
            <p:spPr>
              <a:xfrm>
                <a:off x="7269146" y="2696072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1"/>
                    </a:moveTo>
                    <a:cubicBezTo>
                      <a:pt x="353" y="1"/>
                      <a:pt x="272" y="27"/>
                      <a:pt x="201" y="89"/>
                    </a:cubicBezTo>
                    <a:cubicBezTo>
                      <a:pt x="1" y="322"/>
                      <a:pt x="167" y="656"/>
                      <a:pt x="434" y="656"/>
                    </a:cubicBezTo>
                    <a:cubicBezTo>
                      <a:pt x="634" y="656"/>
                      <a:pt x="768" y="523"/>
                      <a:pt x="768" y="322"/>
                    </a:cubicBezTo>
                    <a:cubicBezTo>
                      <a:pt x="768" y="137"/>
                      <a:pt x="608" y="1"/>
                      <a:pt x="431" y="1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7" name="Google Shape;2677;p70"/>
              <p:cNvSpPr/>
              <p:nvPr/>
            </p:nvSpPr>
            <p:spPr>
              <a:xfrm>
                <a:off x="7089075" y="2692327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01"/>
                    </a:cubicBezTo>
                    <a:cubicBezTo>
                      <a:pt x="1" y="501"/>
                      <a:pt x="134" y="634"/>
                      <a:pt x="301" y="634"/>
                    </a:cubicBezTo>
                    <a:cubicBezTo>
                      <a:pt x="501" y="634"/>
                      <a:pt x="635" y="501"/>
                      <a:pt x="635" y="301"/>
                    </a:cubicBezTo>
                    <a:cubicBezTo>
                      <a:pt x="635" y="134"/>
                      <a:pt x="501" y="0"/>
                      <a:pt x="301" y="0"/>
                    </a:cubicBezTo>
                    <a:close/>
                  </a:path>
                </a:pathLst>
              </a:custGeom>
              <a:solidFill>
                <a:srgbClr val="0288D1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8" name="Google Shape;2678;p70"/>
              <p:cNvSpPr/>
              <p:nvPr/>
            </p:nvSpPr>
            <p:spPr>
              <a:xfrm>
                <a:off x="7264833" y="2888205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17" y="0"/>
                    </a:moveTo>
                    <a:cubicBezTo>
                      <a:pt x="339" y="0"/>
                      <a:pt x="262" y="27"/>
                      <a:pt x="201" y="89"/>
                    </a:cubicBezTo>
                    <a:cubicBezTo>
                      <a:pt x="1" y="289"/>
                      <a:pt x="134" y="656"/>
                      <a:pt x="434" y="656"/>
                    </a:cubicBezTo>
                    <a:cubicBezTo>
                      <a:pt x="601" y="656"/>
                      <a:pt x="768" y="489"/>
                      <a:pt x="768" y="322"/>
                    </a:cubicBezTo>
                    <a:cubicBezTo>
                      <a:pt x="768" y="137"/>
                      <a:pt x="592" y="0"/>
                      <a:pt x="417" y="0"/>
                    </a:cubicBezTo>
                    <a:close/>
                  </a:path>
                </a:pathLst>
              </a:custGeom>
              <a:solidFill>
                <a:srgbClr val="0288D1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9" name="Google Shape;2679;p70"/>
              <p:cNvSpPr/>
              <p:nvPr/>
            </p:nvSpPr>
            <p:spPr>
              <a:xfrm>
                <a:off x="7334619" y="2778618"/>
                <a:ext cx="18983" cy="1712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3" extrusionOk="0">
                    <a:moveTo>
                      <a:pt x="423" y="0"/>
                    </a:moveTo>
                    <a:cubicBezTo>
                      <a:pt x="346" y="0"/>
                      <a:pt x="266" y="30"/>
                      <a:pt x="201" y="95"/>
                    </a:cubicBezTo>
                    <a:cubicBezTo>
                      <a:pt x="1" y="295"/>
                      <a:pt x="134" y="662"/>
                      <a:pt x="434" y="662"/>
                    </a:cubicBezTo>
                    <a:cubicBezTo>
                      <a:pt x="601" y="662"/>
                      <a:pt x="735" y="496"/>
                      <a:pt x="735" y="329"/>
                    </a:cubicBezTo>
                    <a:cubicBezTo>
                      <a:pt x="735" y="127"/>
                      <a:pt x="583" y="0"/>
                      <a:pt x="423" y="0"/>
                    </a:cubicBezTo>
                    <a:close/>
                  </a:path>
                </a:pathLst>
              </a:custGeom>
              <a:solidFill>
                <a:srgbClr val="0288D1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0" name="Google Shape;2680;p70"/>
              <p:cNvSpPr/>
              <p:nvPr/>
            </p:nvSpPr>
            <p:spPr>
              <a:xfrm>
                <a:off x="7567250" y="3006057"/>
                <a:ext cx="18957" cy="1627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30" extrusionOk="0">
                    <a:moveTo>
                      <a:pt x="423" y="0"/>
                    </a:moveTo>
                    <a:cubicBezTo>
                      <a:pt x="345" y="0"/>
                      <a:pt x="266" y="30"/>
                      <a:pt x="200" y="96"/>
                    </a:cubicBezTo>
                    <a:cubicBezTo>
                      <a:pt x="0" y="296"/>
                      <a:pt x="134" y="629"/>
                      <a:pt x="434" y="629"/>
                    </a:cubicBezTo>
                    <a:cubicBezTo>
                      <a:pt x="601" y="629"/>
                      <a:pt x="734" y="496"/>
                      <a:pt x="734" y="329"/>
                    </a:cubicBezTo>
                    <a:cubicBezTo>
                      <a:pt x="734" y="127"/>
                      <a:pt x="583" y="0"/>
                      <a:pt x="423" y="0"/>
                    </a:cubicBezTo>
                    <a:close/>
                  </a:path>
                </a:pathLst>
              </a:custGeom>
              <a:solidFill>
                <a:srgbClr val="0288D1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1" name="Google Shape;2681;p70"/>
              <p:cNvSpPr/>
              <p:nvPr/>
            </p:nvSpPr>
            <p:spPr>
              <a:xfrm>
                <a:off x="7852414" y="2734530"/>
                <a:ext cx="16400" cy="17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69" extrusionOk="0">
                    <a:moveTo>
                      <a:pt x="334" y="1"/>
                    </a:moveTo>
                    <a:cubicBezTo>
                      <a:pt x="134" y="1"/>
                      <a:pt x="0" y="168"/>
                      <a:pt x="0" y="334"/>
                    </a:cubicBezTo>
                    <a:cubicBezTo>
                      <a:pt x="0" y="501"/>
                      <a:pt x="134" y="668"/>
                      <a:pt x="334" y="668"/>
                    </a:cubicBezTo>
                    <a:cubicBezTo>
                      <a:pt x="501" y="668"/>
                      <a:pt x="634" y="501"/>
                      <a:pt x="634" y="334"/>
                    </a:cubicBezTo>
                    <a:cubicBezTo>
                      <a:pt x="634" y="168"/>
                      <a:pt x="501" y="1"/>
                      <a:pt x="334" y="1"/>
                    </a:cubicBezTo>
                    <a:close/>
                  </a:path>
                </a:pathLst>
              </a:custGeom>
              <a:solidFill>
                <a:srgbClr val="0288D1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2" name="Google Shape;2682;p70"/>
              <p:cNvSpPr/>
              <p:nvPr/>
            </p:nvSpPr>
            <p:spPr>
              <a:xfrm>
                <a:off x="7423363" y="2808759"/>
                <a:ext cx="18983" cy="1627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30" extrusionOk="0">
                    <a:moveTo>
                      <a:pt x="423" y="1"/>
                    </a:moveTo>
                    <a:cubicBezTo>
                      <a:pt x="346" y="1"/>
                      <a:pt x="266" y="30"/>
                      <a:pt x="201" y="96"/>
                    </a:cubicBezTo>
                    <a:cubicBezTo>
                      <a:pt x="0" y="296"/>
                      <a:pt x="134" y="629"/>
                      <a:pt x="434" y="629"/>
                    </a:cubicBezTo>
                    <a:cubicBezTo>
                      <a:pt x="601" y="629"/>
                      <a:pt x="734" y="496"/>
                      <a:pt x="734" y="329"/>
                    </a:cubicBezTo>
                    <a:cubicBezTo>
                      <a:pt x="734" y="127"/>
                      <a:pt x="583" y="1"/>
                      <a:pt x="423" y="1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3" name="Google Shape;2683;p70"/>
              <p:cNvSpPr/>
              <p:nvPr/>
            </p:nvSpPr>
            <p:spPr>
              <a:xfrm>
                <a:off x="7551727" y="2717303"/>
                <a:ext cx="16400" cy="1490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77" extrusionOk="0">
                    <a:moveTo>
                      <a:pt x="318" y="1"/>
                    </a:moveTo>
                    <a:cubicBezTo>
                      <a:pt x="167" y="1"/>
                      <a:pt x="17" y="101"/>
                      <a:pt x="1" y="301"/>
                    </a:cubicBezTo>
                    <a:cubicBezTo>
                      <a:pt x="17" y="484"/>
                      <a:pt x="167" y="576"/>
                      <a:pt x="318" y="576"/>
                    </a:cubicBezTo>
                    <a:cubicBezTo>
                      <a:pt x="468" y="576"/>
                      <a:pt x="618" y="484"/>
                      <a:pt x="634" y="301"/>
                    </a:cubicBezTo>
                    <a:cubicBezTo>
                      <a:pt x="618" y="101"/>
                      <a:pt x="468" y="1"/>
                      <a:pt x="318" y="1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4" name="Google Shape;2684;p70"/>
              <p:cNvSpPr/>
              <p:nvPr/>
            </p:nvSpPr>
            <p:spPr>
              <a:xfrm>
                <a:off x="7850683" y="3038032"/>
                <a:ext cx="16400" cy="1681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51" extrusionOk="0">
                    <a:moveTo>
                      <a:pt x="317" y="0"/>
                    </a:moveTo>
                    <a:cubicBezTo>
                      <a:pt x="159" y="0"/>
                      <a:pt x="1" y="108"/>
                      <a:pt x="1" y="325"/>
                    </a:cubicBezTo>
                    <a:cubicBezTo>
                      <a:pt x="1" y="542"/>
                      <a:pt x="159" y="650"/>
                      <a:pt x="317" y="650"/>
                    </a:cubicBezTo>
                    <a:cubicBezTo>
                      <a:pt x="476" y="650"/>
                      <a:pt x="634" y="542"/>
                      <a:pt x="634" y="325"/>
                    </a:cubicBezTo>
                    <a:cubicBezTo>
                      <a:pt x="634" y="108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E040FB"/>
              </a:solidFill>
              <a:ln w="1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5" name="Google Shape;2685;p70"/>
              <p:cNvSpPr/>
              <p:nvPr/>
            </p:nvSpPr>
            <p:spPr>
              <a:xfrm>
                <a:off x="7936845" y="2670787"/>
                <a:ext cx="485919" cy="446299"/>
              </a:xfrm>
              <a:custGeom>
                <a:avLst/>
                <a:gdLst/>
                <a:ahLst/>
                <a:cxnLst/>
                <a:rect l="l" t="t" r="r" b="b"/>
                <a:pathLst>
                  <a:path w="18814" h="17280" fill="none" extrusionOk="0">
                    <a:moveTo>
                      <a:pt x="16179" y="4671"/>
                    </a:moveTo>
                    <a:cubicBezTo>
                      <a:pt x="18814" y="10942"/>
                      <a:pt x="12476" y="17280"/>
                      <a:pt x="6205" y="14644"/>
                    </a:cubicBezTo>
                    <a:cubicBezTo>
                      <a:pt x="4370" y="13877"/>
                      <a:pt x="2902" y="12409"/>
                      <a:pt x="2135" y="10575"/>
                    </a:cubicBezTo>
                    <a:cubicBezTo>
                      <a:pt x="0" y="5571"/>
                      <a:pt x="3703" y="0"/>
                      <a:pt x="9140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6" name="Google Shape;2686;p70"/>
              <p:cNvSpPr/>
              <p:nvPr/>
            </p:nvSpPr>
            <p:spPr>
              <a:xfrm>
                <a:off x="7994570" y="2718181"/>
                <a:ext cx="284335" cy="329972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776" fill="none" extrusionOk="0">
                    <a:moveTo>
                      <a:pt x="11008" y="9874"/>
                    </a:moveTo>
                    <a:cubicBezTo>
                      <a:pt x="8106" y="12776"/>
                      <a:pt x="3169" y="11809"/>
                      <a:pt x="1568" y="8006"/>
                    </a:cubicBezTo>
                    <a:cubicBezTo>
                      <a:pt x="0" y="4203"/>
                      <a:pt x="2802" y="0"/>
                      <a:pt x="6905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87" name="Google Shape;2687;p70"/>
            <p:cNvSpPr/>
            <p:nvPr/>
          </p:nvSpPr>
          <p:spPr>
            <a:xfrm>
              <a:off x="6429925" y="2074500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70"/>
            <p:cNvSpPr/>
            <p:nvPr/>
          </p:nvSpPr>
          <p:spPr>
            <a:xfrm>
              <a:off x="5178700" y="3340113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70"/>
            <p:cNvSpPr/>
            <p:nvPr/>
          </p:nvSpPr>
          <p:spPr>
            <a:xfrm>
              <a:off x="5450550" y="41835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70"/>
            <p:cNvSpPr/>
            <p:nvPr/>
          </p:nvSpPr>
          <p:spPr>
            <a:xfrm>
              <a:off x="8207950" y="328297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70"/>
            <p:cNvSpPr/>
            <p:nvPr/>
          </p:nvSpPr>
          <p:spPr>
            <a:xfrm>
              <a:off x="5764875" y="2032200"/>
              <a:ext cx="42300" cy="42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70"/>
            <p:cNvSpPr/>
            <p:nvPr/>
          </p:nvSpPr>
          <p:spPr>
            <a:xfrm>
              <a:off x="6782100" y="190058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70"/>
            <p:cNvSpPr/>
            <p:nvPr/>
          </p:nvSpPr>
          <p:spPr>
            <a:xfrm>
              <a:off x="6334675" y="4225850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70"/>
            <p:cNvSpPr/>
            <p:nvPr/>
          </p:nvSpPr>
          <p:spPr>
            <a:xfrm>
              <a:off x="5231988" y="3759213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70"/>
            <p:cNvSpPr/>
            <p:nvPr/>
          </p:nvSpPr>
          <p:spPr>
            <a:xfrm>
              <a:off x="7858100" y="21228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70"/>
            <p:cNvSpPr/>
            <p:nvPr/>
          </p:nvSpPr>
          <p:spPr>
            <a:xfrm>
              <a:off x="7676975" y="190058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7" name="Google Shape;2697;p70"/>
          <p:cNvGrpSpPr/>
          <p:nvPr/>
        </p:nvGrpSpPr>
        <p:grpSpPr>
          <a:xfrm>
            <a:off x="6489550" y="1553875"/>
            <a:ext cx="2059600" cy="2523048"/>
            <a:chOff x="2962600" y="1787438"/>
            <a:chExt cx="2059600" cy="2523048"/>
          </a:xfrm>
        </p:grpSpPr>
        <p:sp>
          <p:nvSpPr>
            <p:cNvPr id="2698" name="Google Shape;2698;p70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70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70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70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70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70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70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70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70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07" name="Google Shape;2707;p70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2708" name="Google Shape;2708;p70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9" name="Google Shape;2709;p70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0" name="Google Shape;2710;p70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1" name="Google Shape;2711;p70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12" name="Google Shape;2712;p70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70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70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70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70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70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70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19" name="Google Shape;2719;p70"/>
          <p:cNvGrpSpPr/>
          <p:nvPr/>
        </p:nvGrpSpPr>
        <p:grpSpPr>
          <a:xfrm>
            <a:off x="575800" y="1677593"/>
            <a:ext cx="1885938" cy="2275613"/>
            <a:chOff x="818300" y="1811250"/>
            <a:chExt cx="1885938" cy="2275613"/>
          </a:xfrm>
        </p:grpSpPr>
        <p:grpSp>
          <p:nvGrpSpPr>
            <p:cNvPr id="2720" name="Google Shape;2720;p70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2721" name="Google Shape;2721;p70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2722" name="Google Shape;2722;p70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23" name="Google Shape;2723;p70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24" name="Google Shape;2724;p70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25" name="Google Shape;2725;p70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6" name="Google Shape;2726;p70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7" name="Google Shape;2727;p70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8" name="Google Shape;2728;p70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9" name="Google Shape;2729;p70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0" name="Google Shape;2730;p70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31" name="Google Shape;2731;p70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33" name="Google Shape;2733;p7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4" name="Google Shape;2734;p7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38" name="Google Shape;2738;p7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739" name="Google Shape;2739;p7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7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7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7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7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7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7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7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7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48" name="Google Shape;2748;p70">
            <a:hlinkClick r:id="rId3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0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5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5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2" grpId="0"/>
      <p:bldP spid="26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260390" y="1125697"/>
            <a:ext cx="5714031" cy="2130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bezeichnet im Computerumfeld die maximale Menge an Daten, die in einem </a:t>
            </a:r>
            <a:r>
              <a:rPr lang="bg-BG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Datenspeicher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 gespeichert werden kann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lternativ wird oft der Begriff „Speicherplatz“ verwendet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ie kleinste Einheit der speicherbaren Datenmenge ist das </a:t>
            </a:r>
            <a:r>
              <a:rPr lang="bg-BG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Bit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Kilobyte entweder um genau 1.000 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Byte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 oder um 1.024 Byte handeln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1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1020993" y="4058748"/>
            <a:ext cx="460257" cy="51280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066397" y="3338339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7909637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6"/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6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6"/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36">
            <a:hlinkClick r:id="rId6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36">
            <a:hlinkClick r:id="rId7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83" name="Google Shape;38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2" name="Google Shape;392;p36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D7EF348-79F1-49D0-84DF-86B0D095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633" y="499333"/>
            <a:ext cx="7715250" cy="655162"/>
          </a:xfrm>
        </p:spPr>
        <p:txBody>
          <a:bodyPr/>
          <a:lstStyle/>
          <a:p>
            <a:pPr algn="ctr"/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bas Neue" panose="020B0604020202020204" charset="0"/>
                <a:ea typeface="Arimo" panose="020B0604020202020204" charset="0"/>
                <a:cs typeface="Arimo" panose="020B0604020202020204" charset="0"/>
              </a:rPr>
              <a:t>Ein Blick auf die Speicherkapazität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bas Neu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ACD91-4ED4-4556-9EAE-742198B9E9F7}"/>
              </a:ext>
            </a:extLst>
          </p:cNvPr>
          <p:cNvSpPr txBox="1"/>
          <p:nvPr/>
        </p:nvSpPr>
        <p:spPr>
          <a:xfrm>
            <a:off x="447680" y="3216793"/>
            <a:ext cx="3153823" cy="7386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54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 hoch 10 Byte = 1.024 Byte</a:t>
            </a: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254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10 hoch 3 Byte = 1.000 Byte</a:t>
            </a: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  <a:endParaRPr lang="bg-B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632291" y="1155023"/>
            <a:ext cx="3388143" cy="131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ein Bit ist die kleinste mögliche Unterscheidung, die Computer treffen können: </a:t>
            </a:r>
            <a:r>
              <a:rPr lang="bg-BG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 oder 0;</a:t>
            </a:r>
            <a:endParaRPr lang="en-US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sz="1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Binärpräfixe und Dezimalpräfixe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Speichergrößen und die Datenmengen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35">
            <a:hlinkClick r:id="rId5" action="ppaction://hlinksldjump"/>
          </p:cNvPr>
          <p:cNvSpPr/>
          <p:nvPr/>
        </p:nvSpPr>
        <p:spPr>
          <a:xfrm>
            <a:off x="669500" y="276525"/>
            <a:ext cx="231952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10C00-973E-4BF9-9EB1-E435C1B27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2481">
            <a:off x="5191640" y="1386725"/>
            <a:ext cx="3700872" cy="2062346"/>
          </a:xfrm>
          <a:prstGeom prst="ellipse">
            <a:avLst/>
          </a:prstGeom>
          <a:ln w="63500" cap="rnd">
            <a:solidFill>
              <a:schemeClr val="bg2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D925C3-41D3-4AA0-B160-65146014D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94220"/>
              </p:ext>
            </p:extLst>
          </p:nvPr>
        </p:nvGraphicFramePr>
        <p:xfrm>
          <a:off x="425064" y="2344458"/>
          <a:ext cx="4511459" cy="223544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13814">
                  <a:extLst>
                    <a:ext uri="{9D8B030D-6E8A-4147-A177-3AD203B41FA5}">
                      <a16:colId xmlns:a16="http://schemas.microsoft.com/office/drawing/2014/main" val="114607049"/>
                    </a:ext>
                  </a:extLst>
                </a:gridCol>
                <a:gridCol w="2397645">
                  <a:extLst>
                    <a:ext uri="{9D8B030D-6E8A-4147-A177-3AD203B41FA5}">
                      <a16:colId xmlns:a16="http://schemas.microsoft.com/office/drawing/2014/main" val="3242847379"/>
                    </a:ext>
                  </a:extLst>
                </a:gridCol>
              </a:tblGrid>
              <a:tr h="284726">
                <a:tc>
                  <a:txBody>
                    <a:bodyPr/>
                    <a:lstStyle/>
                    <a:p>
                      <a:pPr fontAlgn="t"/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Binärpräfixe (IEC-Präfixe)</a:t>
                      </a:r>
                      <a:endParaRPr lang="de-DE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Dezimalpräfixe (SI-Präfixe)</a:t>
                      </a:r>
                      <a:endParaRPr lang="de-DE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011886872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Kibibyte (KiB)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10 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Kilobyte (KB)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3 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Byte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37961511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Mebibyte (MiB)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20 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Megabyte (MB)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6 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03905288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Gibibyte (GiB)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30 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Gigabyte (GB)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9 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42483830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Tebibyte (TiB)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Terabyte (TB)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12 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4002980065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Pebibyte (PiB)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50 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Petabyte (PB)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15 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824518095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Exbibyte (EiB)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60 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Exabyte (EB)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567744646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Zebibyte (ZiB)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70 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Zettabyte (ZB)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21 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362065814"/>
                  </a:ext>
                </a:extLst>
              </a:tr>
              <a:tr h="235902">
                <a:tc>
                  <a:txBody>
                    <a:bodyPr/>
                    <a:lstStyle/>
                    <a:p>
                      <a:pPr fontAlgn="t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Yobibyte (YiB) = 2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200" u="sng" dirty="0">
                          <a:solidFill>
                            <a:schemeClr val="bg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Yottabyte (YB)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 = 10</a:t>
                      </a:r>
                      <a:r>
                        <a:rPr lang="de-DE" sz="1200" baseline="30000" dirty="0">
                          <a:solidFill>
                            <a:schemeClr val="bg1"/>
                          </a:solidFill>
                          <a:effectLst/>
                        </a:rPr>
                        <a:t>24 </a:t>
                      </a: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6869080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413D3F-FF4D-48D7-A0BA-7A29CB079CE6}"/>
              </a:ext>
            </a:extLst>
          </p:cNvPr>
          <p:cNvSpPr txBox="1"/>
          <p:nvPr/>
        </p:nvSpPr>
        <p:spPr>
          <a:xfrm>
            <a:off x="5168236" y="4318294"/>
            <a:ext cx="367325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bg-BG" sz="1500" b="1" dirty="0">
                <a:ln/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Wie berechnen sich Datenmengen?</a:t>
            </a:r>
          </a:p>
          <a:p>
            <a:endParaRPr lang="bg-BG" sz="15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F5B2C26B-B938-47EC-A548-C5B7A78E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A4ECF4-D1A9-4E6D-829A-72EAC9711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31602"/>
              </p:ext>
            </p:extLst>
          </p:nvPr>
        </p:nvGraphicFramePr>
        <p:xfrm>
          <a:off x="14833" y="2618"/>
          <a:ext cx="4940152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70076">
                  <a:extLst>
                    <a:ext uri="{9D8B030D-6E8A-4147-A177-3AD203B41FA5}">
                      <a16:colId xmlns:a16="http://schemas.microsoft.com/office/drawing/2014/main" val="3177974087"/>
                    </a:ext>
                  </a:extLst>
                </a:gridCol>
                <a:gridCol w="2470076">
                  <a:extLst>
                    <a:ext uri="{9D8B030D-6E8A-4147-A177-3AD203B41FA5}">
                      <a16:colId xmlns:a16="http://schemas.microsoft.com/office/drawing/2014/main" val="3192411552"/>
                    </a:ext>
                  </a:extLst>
                </a:gridCol>
              </a:tblGrid>
              <a:tr h="283085">
                <a:tc>
                  <a:txBody>
                    <a:bodyPr/>
                    <a:lstStyle/>
                    <a:p>
                      <a:pPr algn="l" fontAlgn="b"/>
                      <a:r>
                        <a:rPr lang="de-DE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Dezimal (mit Basis 10)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Binär (mit Basis 2)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908882150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Kilobyte = 1.000 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Kibibyte = 1.024 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621605531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Megabyte = 1.000 KB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Mebibyte = 1.024 KiB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56376028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Gigabyte = 1.000 MB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Gibibyte = 1.024 MiB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101543929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Terabyte = 1.000 GB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Tebibyte = 1.024 GiB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433647818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Petabyte = 1.000 TB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Pebibyte = 1.024 TiB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68347445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Exabyte = 1.000 PB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Exbibyte = 1.024 PiB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88094463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Zettabyte = 1.000 EB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Zebibyte = 1.024 EiB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512400923"/>
                  </a:ext>
                </a:extLst>
              </a:tr>
              <a:tr h="212314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Yottabyte = 1.000 ZB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Yobibyte = 1.024 ZiB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7501632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AA72B0-37CD-4B93-BAA9-839E821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20247"/>
              </p:ext>
            </p:extLst>
          </p:nvPr>
        </p:nvGraphicFramePr>
        <p:xfrm>
          <a:off x="4623550" y="2152313"/>
          <a:ext cx="4520450" cy="2987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60225">
                  <a:extLst>
                    <a:ext uri="{9D8B030D-6E8A-4147-A177-3AD203B41FA5}">
                      <a16:colId xmlns:a16="http://schemas.microsoft.com/office/drawing/2014/main" val="912724160"/>
                    </a:ext>
                  </a:extLst>
                </a:gridCol>
                <a:gridCol w="2260225">
                  <a:extLst>
                    <a:ext uri="{9D8B030D-6E8A-4147-A177-3AD203B41FA5}">
                      <a16:colId xmlns:a16="http://schemas.microsoft.com/office/drawing/2014/main" val="1559851930"/>
                    </a:ext>
                  </a:extLst>
                </a:gridCol>
              </a:tblGrid>
              <a:tr h="287495">
                <a:tc>
                  <a:txBody>
                    <a:bodyPr/>
                    <a:lstStyle/>
                    <a:p>
                      <a:pPr algn="l" fontAlgn="b"/>
                      <a:r>
                        <a:rPr lang="de-DE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Datenmenge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 Byte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2380985420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Kilobyte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1.024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549914282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Megabyte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1.048.576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49117675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Gigabyte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1.073.741.824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508331874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Terabyte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1.099.511.627.776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645225017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Petabyte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1.125.899.906.842.624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304611697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1.152.921.504.606.846.976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587705976"/>
                  </a:ext>
                </a:extLst>
              </a:tr>
              <a:tr h="215622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Zettabyte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1.180.591.620.717.411.303.424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721068972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Yottabyte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1.208.925.819.614.629.174.706.176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248161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27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4439625" y="515610"/>
            <a:ext cx="4045199" cy="1738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 der Speicherkomplexität (Platzkomplexität) </a:t>
            </a:r>
            <a:br>
              <a:rPr lang="de-DE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sz="3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4582204" y="2339621"/>
            <a:ext cx="4045200" cy="1861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den (minimalen) Bedarf an Speicherplatz eines </a:t>
            </a:r>
            <a:r>
              <a:rPr lang="bg-BG" sz="1400" u="none" strike="noStrike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5" tooltip="Algorithm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Algorithmus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 zur Lösung dieses Problems, in Abhängigkeit von der Länge der Eingabe</a:t>
            </a:r>
            <a:r>
              <a:rPr lang="en-US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</a:t>
            </a:r>
            <a:endParaRPr lang="bg-BG" sz="14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bg-BG" sz="140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die 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Zeit und</a:t>
            </a: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den 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Platz</a:t>
            </a: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sind die 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wichtigste</a:t>
            </a: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Ressourcen </a:t>
            </a: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aber der 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Platz</a:t>
            </a:r>
            <a:r>
              <a:rPr lang="de-DE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ist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bg-BG" sz="14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‘mächtiger’ </a:t>
            </a:r>
            <a:r>
              <a:rPr lang="bg-BG" sz="1400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als Zeit</a:t>
            </a:r>
            <a:endParaRPr sz="1050" dirty="0">
              <a:solidFill>
                <a:schemeClr val="accent6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0" name="Google Shape;560;p39"/>
          <p:cNvGrpSpPr/>
          <p:nvPr/>
        </p:nvGrpSpPr>
        <p:grpSpPr>
          <a:xfrm>
            <a:off x="706057" y="956975"/>
            <a:ext cx="3107245" cy="3299166"/>
            <a:chOff x="299357" y="956975"/>
            <a:chExt cx="3107245" cy="3299166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72" name="Google Shape;572;p39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573" name="Google Shape;573;p39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78" name="Google Shape;578;p39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579" name="Google Shape;579;p39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9" name="Google Shape;599;p39"/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9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03" name="Google Shape;603;p39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5" name="Google Shape;615;p39"/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9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9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23" name="Google Shape;623;p39"/>
          <p:cNvCxnSpPr/>
          <p:nvPr/>
        </p:nvCxnSpPr>
        <p:spPr>
          <a:xfrm>
            <a:off x="4600575" y="2314563"/>
            <a:ext cx="38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9">
            <a:hlinkClick r:id="rId6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39">
            <a:hlinkClick r:id="rId7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9" name="Google Shape;639;p39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F959-08FB-4384-A921-4D578CAB2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47" y="-3172"/>
            <a:ext cx="1305241" cy="1181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subTitle" idx="1"/>
          </p:nvPr>
        </p:nvSpPr>
        <p:spPr>
          <a:xfrm>
            <a:off x="1187086" y="2485176"/>
            <a:ext cx="3240818" cy="78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Deterministische Platzkomplexitätsklassen: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901" name="Google Shape;901;p44"/>
          <p:cNvSpPr txBox="1">
            <a:spLocks noGrp="1"/>
          </p:cNvSpPr>
          <p:nvPr>
            <p:ph type="title" idx="4"/>
          </p:nvPr>
        </p:nvSpPr>
        <p:spPr>
          <a:xfrm>
            <a:off x="689587" y="553450"/>
            <a:ext cx="1812657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Notation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1936125" y="31121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44"/>
          <p:cNvCxnSpPr/>
          <p:nvPr/>
        </p:nvCxnSpPr>
        <p:spPr>
          <a:xfrm>
            <a:off x="5021475" y="31121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80D95B3-BA00-4C4C-9125-0B696FEAB70E}"/>
              </a:ext>
            </a:extLst>
          </p:cNvPr>
          <p:cNvGrpSpPr/>
          <p:nvPr/>
        </p:nvGrpSpPr>
        <p:grpSpPr>
          <a:xfrm>
            <a:off x="5676403" y="1521051"/>
            <a:ext cx="876544" cy="876452"/>
            <a:chOff x="5676403" y="1521051"/>
            <a:chExt cx="876544" cy="876452"/>
          </a:xfrm>
        </p:grpSpPr>
        <p:sp>
          <p:nvSpPr>
            <p:cNvPr id="904" name="Google Shape;904;p44"/>
            <p:cNvSpPr/>
            <p:nvPr/>
          </p:nvSpPr>
          <p:spPr>
            <a:xfrm>
              <a:off x="5676403" y="1521051"/>
              <a:ext cx="876544" cy="876452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06" name="Google Shape;906;p44"/>
            <p:cNvGrpSpPr/>
            <p:nvPr/>
          </p:nvGrpSpPr>
          <p:grpSpPr>
            <a:xfrm>
              <a:off x="5894668" y="1755264"/>
              <a:ext cx="440015" cy="408027"/>
              <a:chOff x="718806" y="4182207"/>
              <a:chExt cx="438961" cy="407050"/>
            </a:xfrm>
          </p:grpSpPr>
          <p:sp>
            <p:nvSpPr>
              <p:cNvPr id="907" name="Google Shape;907;p44"/>
              <p:cNvSpPr/>
              <p:nvPr/>
            </p:nvSpPr>
            <p:spPr>
              <a:xfrm>
                <a:off x="968521" y="4402860"/>
                <a:ext cx="189246" cy="186397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9223" extrusionOk="0">
                    <a:moveTo>
                      <a:pt x="657" y="1"/>
                    </a:moveTo>
                    <a:cubicBezTo>
                      <a:pt x="284" y="1"/>
                      <a:pt x="0" y="359"/>
                      <a:pt x="107" y="733"/>
                    </a:cubicBezTo>
                    <a:lnTo>
                      <a:pt x="2239" y="8690"/>
                    </a:lnTo>
                    <a:cubicBezTo>
                      <a:pt x="2318" y="8973"/>
                      <a:pt x="2555" y="9123"/>
                      <a:pt x="2795" y="9123"/>
                    </a:cubicBezTo>
                    <a:cubicBezTo>
                      <a:pt x="2986" y="9123"/>
                      <a:pt x="3177" y="9029"/>
                      <a:pt x="3294" y="8832"/>
                    </a:cubicBezTo>
                    <a:lnTo>
                      <a:pt x="4207" y="7289"/>
                    </a:lnTo>
                    <a:lnTo>
                      <a:pt x="5973" y="9055"/>
                    </a:lnTo>
                    <a:cubicBezTo>
                      <a:pt x="6085" y="9167"/>
                      <a:pt x="6232" y="9222"/>
                      <a:pt x="6379" y="9222"/>
                    </a:cubicBezTo>
                    <a:cubicBezTo>
                      <a:pt x="6526" y="9222"/>
                      <a:pt x="6674" y="9167"/>
                      <a:pt x="6785" y="9055"/>
                    </a:cubicBezTo>
                    <a:lnTo>
                      <a:pt x="9119" y="6721"/>
                    </a:lnTo>
                    <a:cubicBezTo>
                      <a:pt x="9343" y="6498"/>
                      <a:pt x="9343" y="6132"/>
                      <a:pt x="9119" y="5889"/>
                    </a:cubicBezTo>
                    <a:lnTo>
                      <a:pt x="7374" y="4143"/>
                    </a:lnTo>
                    <a:lnTo>
                      <a:pt x="8916" y="3230"/>
                    </a:lnTo>
                    <a:cubicBezTo>
                      <a:pt x="9363" y="2966"/>
                      <a:pt x="9262" y="2296"/>
                      <a:pt x="8774" y="2154"/>
                    </a:cubicBezTo>
                    <a:lnTo>
                      <a:pt x="818" y="23"/>
                    </a:lnTo>
                    <a:cubicBezTo>
                      <a:pt x="763" y="8"/>
                      <a:pt x="709" y="1"/>
                      <a:pt x="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796756" y="4357367"/>
                <a:ext cx="64005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59" extrusionOk="0">
                    <a:moveTo>
                      <a:pt x="629" y="0"/>
                    </a:moveTo>
                    <a:cubicBezTo>
                      <a:pt x="284" y="0"/>
                      <a:pt x="0" y="284"/>
                      <a:pt x="0" y="630"/>
                    </a:cubicBezTo>
                    <a:cubicBezTo>
                      <a:pt x="0" y="975"/>
                      <a:pt x="284" y="1259"/>
                      <a:pt x="629" y="1259"/>
                    </a:cubicBezTo>
                    <a:lnTo>
                      <a:pt x="2537" y="1259"/>
                    </a:lnTo>
                    <a:cubicBezTo>
                      <a:pt x="2882" y="1259"/>
                      <a:pt x="3167" y="975"/>
                      <a:pt x="3167" y="630"/>
                    </a:cubicBezTo>
                    <a:cubicBezTo>
                      <a:pt x="3167" y="284"/>
                      <a:pt x="2882" y="0"/>
                      <a:pt x="2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832851" y="4420948"/>
                <a:ext cx="55396" cy="52829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614" extrusionOk="0">
                    <a:moveTo>
                      <a:pt x="2030" y="0"/>
                    </a:moveTo>
                    <a:cubicBezTo>
                      <a:pt x="1868" y="0"/>
                      <a:pt x="1705" y="61"/>
                      <a:pt x="1584" y="183"/>
                    </a:cubicBezTo>
                    <a:lnTo>
                      <a:pt x="244" y="1523"/>
                    </a:lnTo>
                    <a:cubicBezTo>
                      <a:pt x="0" y="1766"/>
                      <a:pt x="0" y="2172"/>
                      <a:pt x="244" y="2416"/>
                    </a:cubicBezTo>
                    <a:cubicBezTo>
                      <a:pt x="366" y="2548"/>
                      <a:pt x="528" y="2614"/>
                      <a:pt x="690" y="2614"/>
                    </a:cubicBezTo>
                    <a:cubicBezTo>
                      <a:pt x="853" y="2614"/>
                      <a:pt x="1015" y="2548"/>
                      <a:pt x="1137" y="2416"/>
                    </a:cubicBezTo>
                    <a:lnTo>
                      <a:pt x="2477" y="1076"/>
                    </a:lnTo>
                    <a:cubicBezTo>
                      <a:pt x="2740" y="833"/>
                      <a:pt x="2740" y="427"/>
                      <a:pt x="2477" y="183"/>
                    </a:cubicBezTo>
                    <a:cubicBezTo>
                      <a:pt x="2355" y="61"/>
                      <a:pt x="2192" y="0"/>
                      <a:pt x="20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718806" y="4182207"/>
                <a:ext cx="437304" cy="239165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11834" extrusionOk="0">
                    <a:moveTo>
                      <a:pt x="2538" y="0"/>
                    </a:moveTo>
                    <a:cubicBezTo>
                      <a:pt x="1137" y="0"/>
                      <a:pt x="1" y="1137"/>
                      <a:pt x="1" y="2517"/>
                    </a:cubicBezTo>
                    <a:cubicBezTo>
                      <a:pt x="1" y="3918"/>
                      <a:pt x="1137" y="5054"/>
                      <a:pt x="2538" y="5054"/>
                    </a:cubicBezTo>
                    <a:cubicBezTo>
                      <a:pt x="3086" y="5054"/>
                      <a:pt x="3614" y="4872"/>
                      <a:pt x="4040" y="4567"/>
                    </a:cubicBezTo>
                    <a:lnTo>
                      <a:pt x="8526" y="8241"/>
                    </a:lnTo>
                    <a:cubicBezTo>
                      <a:pt x="8383" y="8566"/>
                      <a:pt x="8282" y="8911"/>
                      <a:pt x="8282" y="9297"/>
                    </a:cubicBezTo>
                    <a:cubicBezTo>
                      <a:pt x="8282" y="10697"/>
                      <a:pt x="9419" y="11834"/>
                      <a:pt x="10819" y="11834"/>
                    </a:cubicBezTo>
                    <a:cubicBezTo>
                      <a:pt x="12220" y="11834"/>
                      <a:pt x="13356" y="10697"/>
                      <a:pt x="13356" y="9297"/>
                    </a:cubicBezTo>
                    <a:cubicBezTo>
                      <a:pt x="13356" y="8911"/>
                      <a:pt x="13275" y="8566"/>
                      <a:pt x="13133" y="8241"/>
                    </a:cubicBezTo>
                    <a:lnTo>
                      <a:pt x="17619" y="4567"/>
                    </a:lnTo>
                    <a:cubicBezTo>
                      <a:pt x="18025" y="4872"/>
                      <a:pt x="18553" y="5054"/>
                      <a:pt x="19121" y="5054"/>
                    </a:cubicBezTo>
                    <a:cubicBezTo>
                      <a:pt x="20501" y="5054"/>
                      <a:pt x="21638" y="3918"/>
                      <a:pt x="21638" y="2517"/>
                    </a:cubicBezTo>
                    <a:cubicBezTo>
                      <a:pt x="21638" y="1137"/>
                      <a:pt x="20501" y="0"/>
                      <a:pt x="19121" y="0"/>
                    </a:cubicBezTo>
                    <a:cubicBezTo>
                      <a:pt x="17720" y="0"/>
                      <a:pt x="16584" y="1137"/>
                      <a:pt x="16584" y="2517"/>
                    </a:cubicBezTo>
                    <a:cubicBezTo>
                      <a:pt x="16584" y="2903"/>
                      <a:pt x="16665" y="3268"/>
                      <a:pt x="16807" y="3593"/>
                    </a:cubicBezTo>
                    <a:lnTo>
                      <a:pt x="12321" y="7246"/>
                    </a:lnTo>
                    <a:cubicBezTo>
                      <a:pt x="11885" y="6922"/>
                      <a:pt x="11362" y="6759"/>
                      <a:pt x="10834" y="6759"/>
                    </a:cubicBezTo>
                    <a:cubicBezTo>
                      <a:pt x="10307" y="6759"/>
                      <a:pt x="9774" y="6922"/>
                      <a:pt x="9317" y="7246"/>
                    </a:cubicBezTo>
                    <a:lnTo>
                      <a:pt x="4831" y="3593"/>
                    </a:lnTo>
                    <a:cubicBezTo>
                      <a:pt x="4973" y="3268"/>
                      <a:pt x="5075" y="2903"/>
                      <a:pt x="5075" y="2517"/>
                    </a:cubicBezTo>
                    <a:cubicBezTo>
                      <a:pt x="5075" y="1137"/>
                      <a:pt x="3938" y="0"/>
                      <a:pt x="25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924726" y="4446796"/>
                <a:ext cx="25465" cy="6400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167" extrusionOk="0">
                    <a:moveTo>
                      <a:pt x="630" y="0"/>
                    </a:moveTo>
                    <a:cubicBezTo>
                      <a:pt x="285" y="0"/>
                      <a:pt x="1" y="284"/>
                      <a:pt x="1" y="629"/>
                    </a:cubicBezTo>
                    <a:lnTo>
                      <a:pt x="1" y="2537"/>
                    </a:lnTo>
                    <a:cubicBezTo>
                      <a:pt x="1" y="2882"/>
                      <a:pt x="285" y="3167"/>
                      <a:pt x="630" y="3167"/>
                    </a:cubicBezTo>
                    <a:cubicBezTo>
                      <a:pt x="975" y="3167"/>
                      <a:pt x="1259" y="2882"/>
                      <a:pt x="1259" y="2537"/>
                    </a:cubicBezTo>
                    <a:lnTo>
                      <a:pt x="1259" y="629"/>
                    </a:lnTo>
                    <a:cubicBezTo>
                      <a:pt x="1259" y="284"/>
                      <a:pt x="975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533C-36B1-444C-9CDD-EF324FFE4B33}"/>
              </a:ext>
            </a:extLst>
          </p:cNvPr>
          <p:cNvGrpSpPr/>
          <p:nvPr/>
        </p:nvGrpSpPr>
        <p:grpSpPr>
          <a:xfrm>
            <a:off x="2426146" y="1594569"/>
            <a:ext cx="876544" cy="876452"/>
            <a:chOff x="2591053" y="1521051"/>
            <a:chExt cx="876544" cy="876452"/>
          </a:xfrm>
        </p:grpSpPr>
        <p:sp>
          <p:nvSpPr>
            <p:cNvPr id="903" name="Google Shape;903;p44"/>
            <p:cNvSpPr/>
            <p:nvPr/>
          </p:nvSpPr>
          <p:spPr>
            <a:xfrm>
              <a:off x="2591053" y="1521051"/>
              <a:ext cx="876544" cy="876452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12" name="Google Shape;912;p44"/>
            <p:cNvGrpSpPr/>
            <p:nvPr/>
          </p:nvGrpSpPr>
          <p:grpSpPr>
            <a:xfrm>
              <a:off x="2809936" y="1739887"/>
              <a:ext cx="438779" cy="438779"/>
              <a:chOff x="1322640" y="1172049"/>
              <a:chExt cx="437728" cy="437728"/>
            </a:xfrm>
          </p:grpSpPr>
          <p:sp>
            <p:nvSpPr>
              <p:cNvPr id="913" name="Google Shape;913;p44"/>
              <p:cNvSpPr/>
              <p:nvPr/>
            </p:nvSpPr>
            <p:spPr>
              <a:xfrm>
                <a:off x="1322640" y="1172049"/>
                <a:ext cx="77142" cy="77142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817" extrusionOk="0">
                    <a:moveTo>
                      <a:pt x="1909" y="1"/>
                    </a:moveTo>
                    <a:cubicBezTo>
                      <a:pt x="853" y="1"/>
                      <a:pt x="1" y="853"/>
                      <a:pt x="1" y="1909"/>
                    </a:cubicBezTo>
                    <a:cubicBezTo>
                      <a:pt x="1" y="2964"/>
                      <a:pt x="853" y="3816"/>
                      <a:pt x="1909" y="3816"/>
                    </a:cubicBezTo>
                    <a:cubicBezTo>
                      <a:pt x="2964" y="3816"/>
                      <a:pt x="3817" y="2964"/>
                      <a:pt x="3817" y="1909"/>
                    </a:cubicBezTo>
                    <a:cubicBezTo>
                      <a:pt x="3817" y="853"/>
                      <a:pt x="2964" y="1"/>
                      <a:pt x="1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1683227" y="1172049"/>
                <a:ext cx="77142" cy="77142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817" extrusionOk="0">
                    <a:moveTo>
                      <a:pt x="1908" y="1"/>
                    </a:moveTo>
                    <a:cubicBezTo>
                      <a:pt x="853" y="1"/>
                      <a:pt x="0" y="853"/>
                      <a:pt x="0" y="1909"/>
                    </a:cubicBezTo>
                    <a:cubicBezTo>
                      <a:pt x="0" y="2964"/>
                      <a:pt x="853" y="3816"/>
                      <a:pt x="1908" y="3816"/>
                    </a:cubicBezTo>
                    <a:cubicBezTo>
                      <a:pt x="2964" y="3816"/>
                      <a:pt x="3816" y="2964"/>
                      <a:pt x="3816" y="1909"/>
                    </a:cubicBezTo>
                    <a:cubicBezTo>
                      <a:pt x="3816" y="853"/>
                      <a:pt x="2964" y="1"/>
                      <a:pt x="19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1322640" y="1532636"/>
                <a:ext cx="77142" cy="77142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817" extrusionOk="0">
                    <a:moveTo>
                      <a:pt x="1909" y="0"/>
                    </a:moveTo>
                    <a:cubicBezTo>
                      <a:pt x="853" y="0"/>
                      <a:pt x="1" y="853"/>
                      <a:pt x="1" y="1908"/>
                    </a:cubicBezTo>
                    <a:cubicBezTo>
                      <a:pt x="1" y="2964"/>
                      <a:pt x="853" y="3816"/>
                      <a:pt x="1909" y="3816"/>
                    </a:cubicBezTo>
                    <a:cubicBezTo>
                      <a:pt x="2964" y="3816"/>
                      <a:pt x="3817" y="2964"/>
                      <a:pt x="3817" y="1908"/>
                    </a:cubicBezTo>
                    <a:cubicBezTo>
                      <a:pt x="3817" y="853"/>
                      <a:pt x="2964" y="0"/>
                      <a:pt x="1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1683227" y="1532636"/>
                <a:ext cx="77142" cy="77142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817" extrusionOk="0">
                    <a:moveTo>
                      <a:pt x="1908" y="0"/>
                    </a:moveTo>
                    <a:cubicBezTo>
                      <a:pt x="853" y="0"/>
                      <a:pt x="0" y="853"/>
                      <a:pt x="0" y="1908"/>
                    </a:cubicBezTo>
                    <a:cubicBezTo>
                      <a:pt x="0" y="2964"/>
                      <a:pt x="853" y="3816"/>
                      <a:pt x="1908" y="3816"/>
                    </a:cubicBezTo>
                    <a:cubicBezTo>
                      <a:pt x="2964" y="3816"/>
                      <a:pt x="3816" y="2964"/>
                      <a:pt x="3816" y="1908"/>
                    </a:cubicBezTo>
                    <a:cubicBezTo>
                      <a:pt x="3816" y="853"/>
                      <a:pt x="2964" y="0"/>
                      <a:pt x="1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1425206" y="1197897"/>
                <a:ext cx="60731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59" extrusionOk="0">
                    <a:moveTo>
                      <a:pt x="650" y="0"/>
                    </a:moveTo>
                    <a:cubicBezTo>
                      <a:pt x="284" y="0"/>
                      <a:pt x="0" y="284"/>
                      <a:pt x="0" y="630"/>
                    </a:cubicBezTo>
                    <a:cubicBezTo>
                      <a:pt x="0" y="975"/>
                      <a:pt x="284" y="1259"/>
                      <a:pt x="650" y="1259"/>
                    </a:cubicBezTo>
                    <a:lnTo>
                      <a:pt x="2355" y="1259"/>
                    </a:lnTo>
                    <a:cubicBezTo>
                      <a:pt x="2720" y="1259"/>
                      <a:pt x="3004" y="975"/>
                      <a:pt x="3004" y="630"/>
                    </a:cubicBezTo>
                    <a:cubicBezTo>
                      <a:pt x="3004" y="284"/>
                      <a:pt x="2720" y="0"/>
                      <a:pt x="2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1597496" y="1197897"/>
                <a:ext cx="60307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1259" extrusionOk="0">
                    <a:moveTo>
                      <a:pt x="629" y="0"/>
                    </a:moveTo>
                    <a:cubicBezTo>
                      <a:pt x="284" y="0"/>
                      <a:pt x="0" y="284"/>
                      <a:pt x="0" y="630"/>
                    </a:cubicBezTo>
                    <a:cubicBezTo>
                      <a:pt x="0" y="975"/>
                      <a:pt x="284" y="1259"/>
                      <a:pt x="629" y="1259"/>
                    </a:cubicBezTo>
                    <a:lnTo>
                      <a:pt x="2355" y="1259"/>
                    </a:lnTo>
                    <a:cubicBezTo>
                      <a:pt x="2700" y="1259"/>
                      <a:pt x="2984" y="975"/>
                      <a:pt x="2984" y="630"/>
                    </a:cubicBezTo>
                    <a:cubicBezTo>
                      <a:pt x="2984" y="284"/>
                      <a:pt x="2700" y="0"/>
                      <a:pt x="2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1511341" y="1197897"/>
                <a:ext cx="60327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259" extrusionOk="0">
                    <a:moveTo>
                      <a:pt x="630" y="0"/>
                    </a:moveTo>
                    <a:cubicBezTo>
                      <a:pt x="285" y="0"/>
                      <a:pt x="1" y="284"/>
                      <a:pt x="1" y="630"/>
                    </a:cubicBezTo>
                    <a:cubicBezTo>
                      <a:pt x="1" y="975"/>
                      <a:pt x="285" y="1259"/>
                      <a:pt x="630" y="1259"/>
                    </a:cubicBezTo>
                    <a:lnTo>
                      <a:pt x="2355" y="1259"/>
                    </a:lnTo>
                    <a:cubicBezTo>
                      <a:pt x="2700" y="1259"/>
                      <a:pt x="2984" y="975"/>
                      <a:pt x="2984" y="630"/>
                    </a:cubicBezTo>
                    <a:cubicBezTo>
                      <a:pt x="2984" y="284"/>
                      <a:pt x="2700" y="0"/>
                      <a:pt x="2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1348489" y="1274594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30" y="1"/>
                    </a:moveTo>
                    <a:cubicBezTo>
                      <a:pt x="285" y="1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1"/>
                      <a:pt x="285" y="2985"/>
                      <a:pt x="630" y="2985"/>
                    </a:cubicBezTo>
                    <a:cubicBezTo>
                      <a:pt x="975" y="2985"/>
                      <a:pt x="1259" y="2701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1348489" y="1446885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30" y="1"/>
                    </a:moveTo>
                    <a:cubicBezTo>
                      <a:pt x="285" y="1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1"/>
                      <a:pt x="285" y="2985"/>
                      <a:pt x="630" y="2985"/>
                    </a:cubicBezTo>
                    <a:cubicBezTo>
                      <a:pt x="975" y="2985"/>
                      <a:pt x="1259" y="2701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1348489" y="1360750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30" y="0"/>
                    </a:moveTo>
                    <a:cubicBezTo>
                      <a:pt x="285" y="0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0"/>
                      <a:pt x="285" y="2984"/>
                      <a:pt x="630" y="2984"/>
                    </a:cubicBezTo>
                    <a:cubicBezTo>
                      <a:pt x="975" y="2984"/>
                      <a:pt x="1259" y="2700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5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1709076" y="1274594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29" y="1"/>
                    </a:moveTo>
                    <a:cubicBezTo>
                      <a:pt x="284" y="1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1"/>
                      <a:pt x="284" y="2985"/>
                      <a:pt x="629" y="2985"/>
                    </a:cubicBezTo>
                    <a:cubicBezTo>
                      <a:pt x="974" y="2985"/>
                      <a:pt x="1259" y="2701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4" y="1"/>
                      <a:pt x="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1709076" y="1446885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29" y="1"/>
                    </a:moveTo>
                    <a:cubicBezTo>
                      <a:pt x="284" y="1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1"/>
                      <a:pt x="284" y="2985"/>
                      <a:pt x="629" y="2985"/>
                    </a:cubicBezTo>
                    <a:cubicBezTo>
                      <a:pt x="974" y="2985"/>
                      <a:pt x="1259" y="2701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4" y="1"/>
                      <a:pt x="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1709076" y="1360750"/>
                <a:ext cx="25444" cy="6032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985" extrusionOk="0">
                    <a:moveTo>
                      <a:pt x="629" y="0"/>
                    </a:moveTo>
                    <a:cubicBezTo>
                      <a:pt x="284" y="0"/>
                      <a:pt x="0" y="285"/>
                      <a:pt x="0" y="630"/>
                    </a:cubicBezTo>
                    <a:lnTo>
                      <a:pt x="0" y="2355"/>
                    </a:lnTo>
                    <a:cubicBezTo>
                      <a:pt x="0" y="2700"/>
                      <a:pt x="284" y="2984"/>
                      <a:pt x="629" y="2984"/>
                    </a:cubicBezTo>
                    <a:cubicBezTo>
                      <a:pt x="974" y="2984"/>
                      <a:pt x="1259" y="2700"/>
                      <a:pt x="1259" y="2355"/>
                    </a:cubicBezTo>
                    <a:lnTo>
                      <a:pt x="1259" y="630"/>
                    </a:lnTo>
                    <a:cubicBezTo>
                      <a:pt x="1259" y="285"/>
                      <a:pt x="974" y="0"/>
                      <a:pt x="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1425206" y="1558464"/>
                <a:ext cx="60731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60" extrusionOk="0">
                    <a:moveTo>
                      <a:pt x="650" y="1"/>
                    </a:moveTo>
                    <a:cubicBezTo>
                      <a:pt x="284" y="1"/>
                      <a:pt x="0" y="285"/>
                      <a:pt x="0" y="630"/>
                    </a:cubicBezTo>
                    <a:cubicBezTo>
                      <a:pt x="0" y="975"/>
                      <a:pt x="284" y="1259"/>
                      <a:pt x="650" y="1259"/>
                    </a:cubicBezTo>
                    <a:lnTo>
                      <a:pt x="2355" y="1259"/>
                    </a:lnTo>
                    <a:cubicBezTo>
                      <a:pt x="2720" y="1259"/>
                      <a:pt x="3004" y="975"/>
                      <a:pt x="3004" y="630"/>
                    </a:cubicBezTo>
                    <a:cubicBezTo>
                      <a:pt x="3004" y="285"/>
                      <a:pt x="2720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1597496" y="1558464"/>
                <a:ext cx="60307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1260" extrusionOk="0">
                    <a:moveTo>
                      <a:pt x="629" y="1"/>
                    </a:moveTo>
                    <a:cubicBezTo>
                      <a:pt x="284" y="1"/>
                      <a:pt x="0" y="285"/>
                      <a:pt x="0" y="630"/>
                    </a:cubicBezTo>
                    <a:cubicBezTo>
                      <a:pt x="0" y="975"/>
                      <a:pt x="284" y="1259"/>
                      <a:pt x="629" y="1259"/>
                    </a:cubicBezTo>
                    <a:lnTo>
                      <a:pt x="2355" y="1259"/>
                    </a:lnTo>
                    <a:cubicBezTo>
                      <a:pt x="2700" y="1259"/>
                      <a:pt x="2984" y="975"/>
                      <a:pt x="2984" y="630"/>
                    </a:cubicBezTo>
                    <a:cubicBezTo>
                      <a:pt x="2984" y="285"/>
                      <a:pt x="2700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44"/>
              <p:cNvSpPr/>
              <p:nvPr/>
            </p:nvSpPr>
            <p:spPr>
              <a:xfrm>
                <a:off x="1511341" y="1558464"/>
                <a:ext cx="60327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260" extrusionOk="0">
                    <a:moveTo>
                      <a:pt x="630" y="1"/>
                    </a:moveTo>
                    <a:cubicBezTo>
                      <a:pt x="285" y="1"/>
                      <a:pt x="1" y="285"/>
                      <a:pt x="1" y="630"/>
                    </a:cubicBezTo>
                    <a:cubicBezTo>
                      <a:pt x="1" y="975"/>
                      <a:pt x="285" y="1259"/>
                      <a:pt x="630" y="1259"/>
                    </a:cubicBezTo>
                    <a:lnTo>
                      <a:pt x="2355" y="1259"/>
                    </a:lnTo>
                    <a:cubicBezTo>
                      <a:pt x="2700" y="1259"/>
                      <a:pt x="2984" y="975"/>
                      <a:pt x="2984" y="630"/>
                    </a:cubicBezTo>
                    <a:cubicBezTo>
                      <a:pt x="2984" y="285"/>
                      <a:pt x="2700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44"/>
              <p:cNvSpPr/>
              <p:nvPr/>
            </p:nvSpPr>
            <p:spPr>
              <a:xfrm>
                <a:off x="1509704" y="1445672"/>
                <a:ext cx="63601" cy="84458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4179" extrusionOk="0">
                    <a:moveTo>
                      <a:pt x="0" y="0"/>
                    </a:moveTo>
                    <a:cubicBezTo>
                      <a:pt x="142" y="1096"/>
                      <a:pt x="548" y="3309"/>
                      <a:pt x="1320" y="4080"/>
                    </a:cubicBezTo>
                    <a:cubicBezTo>
                      <a:pt x="1394" y="4143"/>
                      <a:pt x="1489" y="4179"/>
                      <a:pt x="1584" y="4179"/>
                    </a:cubicBezTo>
                    <a:cubicBezTo>
                      <a:pt x="1672" y="4179"/>
                      <a:pt x="1759" y="4148"/>
                      <a:pt x="1827" y="4080"/>
                    </a:cubicBezTo>
                    <a:cubicBezTo>
                      <a:pt x="2599" y="3309"/>
                      <a:pt x="3004" y="1096"/>
                      <a:pt x="3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1579024" y="1445672"/>
                <a:ext cx="90682" cy="79183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3918" extrusionOk="0">
                    <a:moveTo>
                      <a:pt x="995" y="0"/>
                    </a:moveTo>
                    <a:cubicBezTo>
                      <a:pt x="874" y="1056"/>
                      <a:pt x="671" y="2009"/>
                      <a:pt x="427" y="2842"/>
                    </a:cubicBezTo>
                    <a:cubicBezTo>
                      <a:pt x="285" y="3268"/>
                      <a:pt x="143" y="3613"/>
                      <a:pt x="1" y="3917"/>
                    </a:cubicBezTo>
                    <a:cubicBezTo>
                      <a:pt x="2010" y="3369"/>
                      <a:pt x="3654" y="1908"/>
                      <a:pt x="44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1413707" y="1445672"/>
                <a:ext cx="90278" cy="79183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3918" extrusionOk="0">
                    <a:moveTo>
                      <a:pt x="1" y="0"/>
                    </a:moveTo>
                    <a:cubicBezTo>
                      <a:pt x="813" y="1908"/>
                      <a:pt x="2457" y="3369"/>
                      <a:pt x="4466" y="3917"/>
                    </a:cubicBezTo>
                    <a:cubicBezTo>
                      <a:pt x="4324" y="3613"/>
                      <a:pt x="4182" y="3268"/>
                      <a:pt x="4040" y="2842"/>
                    </a:cubicBezTo>
                    <a:cubicBezTo>
                      <a:pt x="3796" y="2009"/>
                      <a:pt x="3593" y="1056"/>
                      <a:pt x="3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2" name="Google Shape;932;p44"/>
              <p:cNvSpPr/>
              <p:nvPr/>
            </p:nvSpPr>
            <p:spPr>
              <a:xfrm>
                <a:off x="1413707" y="1256971"/>
                <a:ext cx="90278" cy="79183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3918" extrusionOk="0">
                    <a:moveTo>
                      <a:pt x="4466" y="0"/>
                    </a:moveTo>
                    <a:lnTo>
                      <a:pt x="4466" y="0"/>
                    </a:lnTo>
                    <a:cubicBezTo>
                      <a:pt x="2457" y="548"/>
                      <a:pt x="813" y="2010"/>
                      <a:pt x="1" y="3918"/>
                    </a:cubicBezTo>
                    <a:lnTo>
                      <a:pt x="3472" y="3918"/>
                    </a:lnTo>
                    <a:cubicBezTo>
                      <a:pt x="3614" y="2679"/>
                      <a:pt x="3918" y="1117"/>
                      <a:pt x="4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1509704" y="1251676"/>
                <a:ext cx="63601" cy="84478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4180" extrusionOk="0">
                    <a:moveTo>
                      <a:pt x="1584" y="1"/>
                    </a:moveTo>
                    <a:cubicBezTo>
                      <a:pt x="1489" y="1"/>
                      <a:pt x="1394" y="37"/>
                      <a:pt x="1320" y="100"/>
                    </a:cubicBezTo>
                    <a:cubicBezTo>
                      <a:pt x="548" y="871"/>
                      <a:pt x="142" y="3084"/>
                      <a:pt x="0" y="4180"/>
                    </a:cubicBezTo>
                    <a:lnTo>
                      <a:pt x="3147" y="4180"/>
                    </a:lnTo>
                    <a:cubicBezTo>
                      <a:pt x="3004" y="3084"/>
                      <a:pt x="2599" y="871"/>
                      <a:pt x="1827" y="100"/>
                    </a:cubicBezTo>
                    <a:cubicBezTo>
                      <a:pt x="1759" y="31"/>
                      <a:pt x="1672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1579024" y="1256971"/>
                <a:ext cx="90682" cy="79183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391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49" y="1117"/>
                      <a:pt x="853" y="2659"/>
                      <a:pt x="995" y="3918"/>
                    </a:cubicBezTo>
                    <a:lnTo>
                      <a:pt x="4486" y="3918"/>
                    </a:lnTo>
                    <a:cubicBezTo>
                      <a:pt x="3675" y="2010"/>
                      <a:pt x="2030" y="548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1401399" y="1361982"/>
                <a:ext cx="80436" cy="5826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2883" extrusionOk="0">
                    <a:moveTo>
                      <a:pt x="204" y="0"/>
                    </a:moveTo>
                    <a:cubicBezTo>
                      <a:pt x="1" y="914"/>
                      <a:pt x="1" y="1908"/>
                      <a:pt x="204" y="2883"/>
                    </a:cubicBezTo>
                    <a:lnTo>
                      <a:pt x="3979" y="2883"/>
                    </a:lnTo>
                    <a:cubicBezTo>
                      <a:pt x="3918" y="1908"/>
                      <a:pt x="3918" y="914"/>
                      <a:pt x="3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6" name="Google Shape;936;p44"/>
              <p:cNvSpPr/>
              <p:nvPr/>
            </p:nvSpPr>
            <p:spPr>
              <a:xfrm>
                <a:off x="1601174" y="1361982"/>
                <a:ext cx="80840" cy="58265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2883" extrusionOk="0">
                    <a:moveTo>
                      <a:pt x="1" y="0"/>
                    </a:moveTo>
                    <a:cubicBezTo>
                      <a:pt x="62" y="914"/>
                      <a:pt x="62" y="1908"/>
                      <a:pt x="1" y="2883"/>
                    </a:cubicBezTo>
                    <a:lnTo>
                      <a:pt x="3776" y="2883"/>
                    </a:lnTo>
                    <a:cubicBezTo>
                      <a:pt x="3999" y="1908"/>
                      <a:pt x="3979" y="914"/>
                      <a:pt x="3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7" name="Google Shape;937;p44"/>
              <p:cNvSpPr/>
              <p:nvPr/>
            </p:nvSpPr>
            <p:spPr>
              <a:xfrm>
                <a:off x="1506430" y="1361982"/>
                <a:ext cx="70573" cy="58265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2883" extrusionOk="0">
                    <a:moveTo>
                      <a:pt x="61" y="0"/>
                    </a:moveTo>
                    <a:cubicBezTo>
                      <a:pt x="0" y="954"/>
                      <a:pt x="0" y="1949"/>
                      <a:pt x="61" y="2883"/>
                    </a:cubicBezTo>
                    <a:lnTo>
                      <a:pt x="3430" y="2883"/>
                    </a:lnTo>
                    <a:cubicBezTo>
                      <a:pt x="3491" y="1949"/>
                      <a:pt x="3491" y="954"/>
                      <a:pt x="34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39" name="Google Shape;939;p44"/>
          <p:cNvSpPr/>
          <p:nvPr/>
        </p:nvSpPr>
        <p:spPr>
          <a:xfrm rot="7198710">
            <a:off x="7805611" y="14531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0" name="Google Shape;940;p44"/>
          <p:cNvGrpSpPr/>
          <p:nvPr/>
        </p:nvGrpSpPr>
        <p:grpSpPr>
          <a:xfrm>
            <a:off x="753963" y="1568891"/>
            <a:ext cx="858975" cy="300968"/>
            <a:chOff x="2271950" y="2722775"/>
            <a:chExt cx="575875" cy="201775"/>
          </a:xfrm>
        </p:grpSpPr>
        <p:sp>
          <p:nvSpPr>
            <p:cNvPr id="941" name="Google Shape;941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6" name="Google Shape;946;p44"/>
          <p:cNvGrpSpPr/>
          <p:nvPr/>
        </p:nvGrpSpPr>
        <p:grpSpPr>
          <a:xfrm>
            <a:off x="7476119" y="4027241"/>
            <a:ext cx="953591" cy="334099"/>
            <a:chOff x="2271950" y="2722775"/>
            <a:chExt cx="575875" cy="201775"/>
          </a:xfrm>
        </p:grpSpPr>
        <p:sp>
          <p:nvSpPr>
            <p:cNvPr id="947" name="Google Shape;947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2" name="Google Shape;952;p44"/>
          <p:cNvSpPr/>
          <p:nvPr/>
        </p:nvSpPr>
        <p:spPr>
          <a:xfrm>
            <a:off x="7435413" y="12637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3" name="Google Shape;953;p44"/>
          <p:cNvSpPr/>
          <p:nvPr/>
        </p:nvSpPr>
        <p:spPr>
          <a:xfrm>
            <a:off x="706050" y="244052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4" name="Google Shape;954;p44"/>
          <p:cNvSpPr/>
          <p:nvPr/>
        </p:nvSpPr>
        <p:spPr>
          <a:xfrm>
            <a:off x="8124513" y="25990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44"/>
          <p:cNvSpPr/>
          <p:nvPr/>
        </p:nvSpPr>
        <p:spPr>
          <a:xfrm>
            <a:off x="7899000" y="30582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44"/>
          <p:cNvSpPr/>
          <p:nvPr/>
        </p:nvSpPr>
        <p:spPr>
          <a:xfrm>
            <a:off x="8264738" y="37527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7" name="Google Shape;957;p44"/>
          <p:cNvSpPr/>
          <p:nvPr/>
        </p:nvSpPr>
        <p:spPr>
          <a:xfrm>
            <a:off x="715522" y="316604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44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9" name="Google Shape;959;p44"/>
          <p:cNvSpPr/>
          <p:nvPr/>
        </p:nvSpPr>
        <p:spPr>
          <a:xfrm>
            <a:off x="1336614" y="41400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960;p44"/>
          <p:cNvSpPr/>
          <p:nvPr/>
        </p:nvSpPr>
        <p:spPr>
          <a:xfrm rot="-1685758">
            <a:off x="1455528" y="22900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44"/>
          <p:cNvSpPr/>
          <p:nvPr/>
        </p:nvSpPr>
        <p:spPr>
          <a:xfrm>
            <a:off x="6994438" y="748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2" name="Google Shape;962;p44"/>
          <p:cNvSpPr/>
          <p:nvPr/>
        </p:nvSpPr>
        <p:spPr>
          <a:xfrm rot="-1685758">
            <a:off x="4929228" y="19626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44"/>
          <p:cNvSpPr/>
          <p:nvPr/>
        </p:nvSpPr>
        <p:spPr>
          <a:xfrm>
            <a:off x="467531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4" name="Google Shape;964;p44">
            <a:hlinkClick r:id="rId3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9" name="Google Shape;969;p4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70" name="Google Shape;970;p4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9" name="Google Shape;979;p44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723E85B-2A55-47C7-BDB0-F27074E9E86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08613" y="2495241"/>
            <a:ext cx="2410463" cy="608031"/>
          </a:xfrm>
        </p:spPr>
        <p:txBody>
          <a:bodyPr/>
          <a:lstStyle/>
          <a:p>
            <a:r>
              <a:rPr lang="bg-BG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Nichtdeterministische Komplexitätsklassen:</a:t>
            </a:r>
            <a:br>
              <a:rPr lang="bg-BG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bg-BG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EBE73-F041-4BC2-8233-BF37AC043A2F}"/>
              </a:ext>
            </a:extLst>
          </p:cNvPr>
          <p:cNvSpPr txBox="1"/>
          <p:nvPr/>
        </p:nvSpPr>
        <p:spPr>
          <a:xfrm>
            <a:off x="1600479" y="3216758"/>
            <a:ext cx="2867953" cy="1307089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L = DSPACE(log n)</a:t>
            </a:r>
            <a:endParaRPr lang="bg-B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PSPACE = S k</a:t>
            </a: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Arimo" panose="020B0604020202020204" charset="0"/>
                <a:cs typeface="Arimo" panose="020B0604020202020204" charset="0"/>
              </a:rPr>
              <a:t>∈</a:t>
            </a: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N DSPACE(n k ) </a:t>
            </a:r>
            <a:endParaRPr lang="bg-B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EXPSPACE = S k</a:t>
            </a: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Arimo" panose="020B0604020202020204" charset="0"/>
                <a:cs typeface="Arimo" panose="020B0604020202020204" charset="0"/>
              </a:rPr>
              <a:t>∈</a:t>
            </a:r>
            <a:r>
              <a:rPr lang="bg-B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N DSPACE(2 n k ) </a:t>
            </a:r>
            <a:endParaRPr lang="bg-B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F10D784-E3B9-4542-9350-6524BE60A055}"/>
              </a:ext>
            </a:extLst>
          </p:cNvPr>
          <p:cNvSpPr txBox="1"/>
          <p:nvPr/>
        </p:nvSpPr>
        <p:spPr>
          <a:xfrm>
            <a:off x="4758998" y="3218116"/>
            <a:ext cx="2867953" cy="1307089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 = NSPACE(log n) </a:t>
            </a:r>
            <a:endParaRPr lang="bg-BG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NPSPACE = S k</a:t>
            </a: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NSPACE(n k ) </a:t>
            </a:r>
            <a:endParaRPr lang="bg-BG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NEXPSPACE = S k</a:t>
            </a: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bg-BG" sz="1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NSPACE(2 n k )</a:t>
            </a:r>
            <a:endParaRPr lang="bg-BG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98" grpId="0" build="p"/>
      <p:bldP spid="8" grpId="0"/>
      <p:bldP spid="9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64"/>
          <p:cNvSpPr/>
          <p:nvPr/>
        </p:nvSpPr>
        <p:spPr>
          <a:xfrm rot="7201279">
            <a:off x="1346119" y="969871"/>
            <a:ext cx="773119" cy="76917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99" name="Google Shape;1999;p64"/>
          <p:cNvGrpSpPr/>
          <p:nvPr/>
        </p:nvGrpSpPr>
        <p:grpSpPr>
          <a:xfrm>
            <a:off x="3887582" y="1773296"/>
            <a:ext cx="1130500" cy="396105"/>
            <a:chOff x="2271950" y="2722775"/>
            <a:chExt cx="575875" cy="201775"/>
          </a:xfrm>
        </p:grpSpPr>
        <p:sp>
          <p:nvSpPr>
            <p:cNvPr id="2000" name="Google Shape;2000;p6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6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6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6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6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05" name="Google Shape;2005;p64"/>
          <p:cNvSpPr txBox="1">
            <a:spLocks noGrp="1"/>
          </p:cNvSpPr>
          <p:nvPr>
            <p:ph type="subTitle" idx="1"/>
          </p:nvPr>
        </p:nvSpPr>
        <p:spPr>
          <a:xfrm>
            <a:off x="5537841" y="1369066"/>
            <a:ext cx="2494639" cy="1289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ist genau dann</a:t>
            </a:r>
            <a:endParaRPr lang="de-DE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wenn gilt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r>
              <a:rPr lang="bg-BG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 </a:t>
            </a:r>
            <a:endParaRPr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cxnSp>
        <p:nvCxnSpPr>
          <p:cNvPr id="2007" name="Google Shape;2007;p64"/>
          <p:cNvCxnSpPr/>
          <p:nvPr/>
        </p:nvCxnSpPr>
        <p:spPr>
          <a:xfrm>
            <a:off x="5825100" y="2683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64"/>
          <p:cNvSpPr/>
          <p:nvPr/>
        </p:nvSpPr>
        <p:spPr>
          <a:xfrm rot="5400000">
            <a:off x="1581399" y="1000338"/>
            <a:ext cx="2316461" cy="3142815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1" name="Google Shape;2011;p64"/>
          <p:cNvSpPr/>
          <p:nvPr/>
        </p:nvSpPr>
        <p:spPr>
          <a:xfrm>
            <a:off x="7394300" y="6418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2" name="Google Shape;2012;p64"/>
          <p:cNvSpPr/>
          <p:nvPr/>
        </p:nvSpPr>
        <p:spPr>
          <a:xfrm>
            <a:off x="8027801" y="8651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3" name="Google Shape;2013;p64"/>
          <p:cNvSpPr/>
          <p:nvPr/>
        </p:nvSpPr>
        <p:spPr>
          <a:xfrm rot="-1685758">
            <a:off x="7765766" y="39873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4" name="Google Shape;2014;p64"/>
          <p:cNvSpPr/>
          <p:nvPr/>
        </p:nvSpPr>
        <p:spPr>
          <a:xfrm>
            <a:off x="8093927" y="39234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64"/>
          <p:cNvSpPr/>
          <p:nvPr/>
        </p:nvSpPr>
        <p:spPr>
          <a:xfrm>
            <a:off x="6898752" y="41157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6" name="Google Shape;2016;p64"/>
          <p:cNvSpPr/>
          <p:nvPr/>
        </p:nvSpPr>
        <p:spPr>
          <a:xfrm>
            <a:off x="7158412" y="1080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7" name="Google Shape;2017;p64"/>
          <p:cNvSpPr/>
          <p:nvPr/>
        </p:nvSpPr>
        <p:spPr>
          <a:xfrm>
            <a:off x="6318913" y="7188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8" name="Google Shape;2018;p64"/>
          <p:cNvSpPr/>
          <p:nvPr/>
        </p:nvSpPr>
        <p:spPr>
          <a:xfrm>
            <a:off x="7397851" y="42242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9" name="Google Shape;2019;p64"/>
          <p:cNvSpPr/>
          <p:nvPr/>
        </p:nvSpPr>
        <p:spPr>
          <a:xfrm>
            <a:off x="4784837" y="3923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0" name="Google Shape;2020;p64"/>
          <p:cNvSpPr/>
          <p:nvPr/>
        </p:nvSpPr>
        <p:spPr>
          <a:xfrm>
            <a:off x="4925614" y="42242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1" name="Google Shape;2021;p64"/>
          <p:cNvSpPr/>
          <p:nvPr/>
        </p:nvSpPr>
        <p:spPr>
          <a:xfrm>
            <a:off x="3401763" y="41653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2" name="Google Shape;2022;p64">
            <a:hlinkClick r:id="rId3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3" name="Google Shape;2023;p6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4" name="Google Shape;2024;p64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027" name="Google Shape;2027;p6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028" name="Google Shape;2028;p6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6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6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6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6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6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6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6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6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7" name="Google Shape;2037;p64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0D283F-29BA-42DB-8FBA-603BF3B187BB}"/>
              </a:ext>
            </a:extLst>
          </p:cNvPr>
          <p:cNvGrpSpPr/>
          <p:nvPr/>
        </p:nvGrpSpPr>
        <p:grpSpPr>
          <a:xfrm>
            <a:off x="5654572" y="1421357"/>
            <a:ext cx="2325635" cy="1247249"/>
            <a:chOff x="5825100" y="2792605"/>
            <a:chExt cx="2150678" cy="1081482"/>
          </a:xfrm>
        </p:grpSpPr>
        <p:pic>
          <p:nvPicPr>
            <p:cNvPr id="49" name="Picture 48" descr="$L\subseteq\Sigma^{*}$">
              <a:extLst>
                <a:ext uri="{FF2B5EF4-FFF2-40B4-BE49-F238E27FC236}">
                  <a16:creationId xmlns:a16="http://schemas.microsoft.com/office/drawing/2014/main" id="{595EF76D-CB56-4D5D-9E18-297CAB510C41}"/>
                </a:ext>
              </a:extLst>
            </p:cNvPr>
            <p:cNvPicPr/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162" y="2792605"/>
              <a:ext cx="737625" cy="424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 descr="$\in PSPACE$">
              <a:extLst>
                <a:ext uri="{FF2B5EF4-FFF2-40B4-BE49-F238E27FC236}">
                  <a16:creationId xmlns:a16="http://schemas.microsoft.com/office/drawing/2014/main" id="{F959832C-B465-4409-B8AB-FC9EA2029118}"/>
                </a:ext>
              </a:extLst>
            </p:cNvPr>
            <p:cNvPicPr/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100" y="3053106"/>
              <a:ext cx="1205299" cy="39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0" descr="\begin{displaymath}S_{\tau}(n)=O(poly(n))\end{displaymath}">
              <a:extLst>
                <a:ext uri="{FF2B5EF4-FFF2-40B4-BE49-F238E27FC236}">
                  <a16:creationId xmlns:a16="http://schemas.microsoft.com/office/drawing/2014/main" id="{6654ACFE-3323-41AC-B15C-202228DF97DE}"/>
                </a:ext>
              </a:extLst>
            </p:cNvPr>
            <p:cNvPicPr/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65" y="3319917"/>
              <a:ext cx="1951013" cy="5541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40DDCF9-85CC-4917-913F-3A0774F9B4B2}"/>
              </a:ext>
            </a:extLst>
          </p:cNvPr>
          <p:cNvSpPr txBox="1"/>
          <p:nvPr/>
        </p:nvSpPr>
        <p:spPr>
          <a:xfrm>
            <a:off x="5314353" y="2763520"/>
            <a:ext cx="304402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In-Place Acceptance      PSPACE</a:t>
            </a:r>
          </a:p>
          <a:p>
            <a:r>
              <a:rPr lang="de-DE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In-Place-Acceptance bedeutet, daß die Turingmaschine     :</a:t>
            </a:r>
          </a:p>
          <a:p>
            <a:endParaRPr lang="de-DE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de-D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</a:p>
        </p:txBody>
      </p:sp>
      <p:pic>
        <p:nvPicPr>
          <p:cNvPr id="57" name="Picture 56" descr="$\tau$">
            <a:extLst>
              <a:ext uri="{FF2B5EF4-FFF2-40B4-BE49-F238E27FC236}">
                <a16:creationId xmlns:a16="http://schemas.microsoft.com/office/drawing/2014/main" id="{60B12189-A9EB-4685-9B53-A78240E9C493}"/>
              </a:ext>
            </a:extLst>
          </p:cNvPr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506" y="3215273"/>
            <a:ext cx="243110" cy="22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$s_{\tau}(x)\leq \vert x\vert$">
            <a:extLst>
              <a:ext uri="{FF2B5EF4-FFF2-40B4-BE49-F238E27FC236}">
                <a16:creationId xmlns:a16="http://schemas.microsoft.com/office/drawing/2014/main" id="{D4352FE5-C57E-4BD7-B0D0-B1F775E6F45D}"/>
              </a:ext>
            </a:extLst>
          </p:cNvPr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17" y="3529900"/>
            <a:ext cx="1280837" cy="54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 descr="$\in$">
            <a:extLst>
              <a:ext uri="{FF2B5EF4-FFF2-40B4-BE49-F238E27FC236}">
                <a16:creationId xmlns:a16="http://schemas.microsoft.com/office/drawing/2014/main" id="{1A8836E9-96D7-4C5E-94E3-A60375CF77CF}"/>
              </a:ext>
            </a:extLst>
          </p:cNvPr>
          <p:cNvPicPr/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63" y="2795507"/>
            <a:ext cx="243109" cy="38470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1CC9019-42A8-42B0-9CB2-950B8203D043}"/>
              </a:ext>
            </a:extLst>
          </p:cNvPr>
          <p:cNvSpPr txBox="1"/>
          <p:nvPr/>
        </p:nvSpPr>
        <p:spPr>
          <a:xfrm>
            <a:off x="1444450" y="1590270"/>
            <a:ext cx="2586808" cy="9794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Satz von Savitch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</a:p>
          <a:p>
            <a:r>
              <a:rPr lang="bg-BG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Für jede Funktion f : N → R +, wobei f(n) ≥ n, gilt NSPACE(f(n)) ⊆ DSPACE(f 2 (n)) </a:t>
            </a:r>
            <a:r>
              <a:rPr lang="de-DE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endParaRPr lang="bg-BG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62" name="Picture 61" descr="\begin{displaymath}PSPACE=NPSPACE\end{displaymath}">
            <a:extLst>
              <a:ext uri="{FF2B5EF4-FFF2-40B4-BE49-F238E27FC236}">
                <a16:creationId xmlns:a16="http://schemas.microsoft.com/office/drawing/2014/main" id="{63485D77-D099-461B-84EC-FDC8F13A54A9}"/>
              </a:ext>
            </a:extLst>
          </p:cNvPr>
          <p:cNvPicPr/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55" y="2668606"/>
            <a:ext cx="2281087" cy="45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FBC56-3F68-4ED0-A3E4-1F4FEB867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30953">
            <a:off x="7472174" y="35706"/>
            <a:ext cx="1765134" cy="140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7" name="Picture 9" descr="Нониус кламер Кнауф | Цена на Нониус кламер">
            <a:extLst>
              <a:ext uri="{FF2B5EF4-FFF2-40B4-BE49-F238E27FC236}">
                <a16:creationId xmlns:a16="http://schemas.microsoft.com/office/drawing/2014/main" id="{12F61E2D-34F5-449D-B0A9-9D20BB35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41" y="-346316"/>
            <a:ext cx="836141" cy="8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0"/>
                  </p:tgtEl>
                </p:cond>
              </p:nextCondLst>
            </p:seq>
          </p:childTnLst>
        </p:cTn>
      </p:par>
    </p:tnLst>
    <p:bldLst>
      <p:bldP spid="201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nefits of Learning Hand Motion">
            <a:extLst>
              <a:ext uri="{FF2B5EF4-FFF2-40B4-BE49-F238E27FC236}">
                <a16:creationId xmlns:a16="http://schemas.microsoft.com/office/drawing/2014/main" id="{701603BC-91EB-4CB7-83C8-36F67D1D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1429" l="4276" r="96675">
                        <a14:foregroundMark x1="36105" y1="8908" x2="42755" y2="8739"/>
                        <a14:foregroundMark x1="60570" y1="8067" x2="61995" y2="7395"/>
                        <a14:foregroundMark x1="93349" y1="75630" x2="96912" y2="58992"/>
                        <a14:foregroundMark x1="38242" y1="7395" x2="38717" y2="6218"/>
                        <a14:foregroundMark x1="4513" y1="62857" x2="5938" y2="62185"/>
                        <a14:foregroundMark x1="61995" y1="90756" x2="76010" y2="91429"/>
                        <a14:foregroundMark x1="61045" y1="55630" x2="51544" y2="49244"/>
                        <a14:foregroundMark x1="51544" y1="49244" x2="47743" y2="48739"/>
                        <a14:foregroundMark x1="67933" y1="53109" x2="65558" y2="46555"/>
                        <a14:foregroundMark x1="62708" y1="53109" x2="76247" y2="51429"/>
                        <a14:foregroundMark x1="76247" y1="51429" x2="64608" y2="47059"/>
                        <a14:foregroundMark x1="64608" y1="47059" x2="63420" y2="56303"/>
                        <a14:foregroundMark x1="63420" y1="56303" x2="65558" y2="54790"/>
                        <a14:foregroundMark x1="60333" y1="55966" x2="52019" y2="50756"/>
                        <a14:foregroundMark x1="46081" y1="51092" x2="53682" y2="59160"/>
                        <a14:foregroundMark x1="53682" y1="59160" x2="57957" y2="59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16" y="1740806"/>
            <a:ext cx="445536" cy="62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5" name="Google Shape;1615;p57"/>
          <p:cNvSpPr/>
          <p:nvPr/>
        </p:nvSpPr>
        <p:spPr>
          <a:xfrm>
            <a:off x="4292396" y="1932360"/>
            <a:ext cx="4705306" cy="26698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b="1" dirty="0">
                <a:ln w="66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Was stellt unser Program dar</a:t>
            </a:r>
            <a:r>
              <a:rPr lang="bg-BG" sz="2100" b="1" dirty="0">
                <a:ln w="66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ea typeface="Arimo" panose="020B0604020202020204" charset="0"/>
                <a:cs typeface="Calibri" panose="020F0502020204030204" pitchFamily="34" charset="0"/>
              </a:rPr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b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for-Schleifen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b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ein if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der ersten Iteration - n Vergleiche;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der zweiten </a:t>
            </a:r>
            <a:r>
              <a:rPr lang="de-DE" sz="1700" b="1" i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n-1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dann </a:t>
            </a:r>
            <a:r>
              <a:rPr lang="de-DE" sz="1700" b="1" i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n-2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dann </a:t>
            </a:r>
            <a:r>
              <a:rPr lang="de-DE" sz="1700" b="1" i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n-3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usw. 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Insgesamt werden auch </a:t>
            </a:r>
            <a:r>
              <a:rPr lang="de-DE" sz="1700" b="1" i="1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1+2+...+n </a:t>
            </a:r>
            <a:r>
              <a:rPr lang="de-DE" sz="17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Vergleiche durchgeführt.</a:t>
            </a:r>
            <a:endParaRPr lang="bg-BG" sz="1700" dirty="0">
              <a:solidFill>
                <a:schemeClr val="accent3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4366301" y="11086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2" name="Google Shape;1622;p57"/>
          <p:cNvSpPr/>
          <p:nvPr/>
        </p:nvSpPr>
        <p:spPr>
          <a:xfrm flipH="1">
            <a:off x="5457008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57"/>
          <p:cNvGrpSpPr/>
          <p:nvPr/>
        </p:nvGrpSpPr>
        <p:grpSpPr>
          <a:xfrm>
            <a:off x="706040" y="883365"/>
            <a:ext cx="3660264" cy="3454307"/>
            <a:chOff x="706040" y="883365"/>
            <a:chExt cx="3660264" cy="3454307"/>
          </a:xfrm>
        </p:grpSpPr>
        <p:sp>
          <p:nvSpPr>
            <p:cNvPr id="1624" name="Google Shape;1624;p57"/>
            <p:cNvSpPr/>
            <p:nvPr/>
          </p:nvSpPr>
          <p:spPr>
            <a:xfrm>
              <a:off x="2305683" y="122124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25" name="Google Shape;1625;p57"/>
            <p:cNvGrpSpPr/>
            <p:nvPr/>
          </p:nvGrpSpPr>
          <p:grpSpPr>
            <a:xfrm flipH="1">
              <a:off x="3131991" y="2597216"/>
              <a:ext cx="858975" cy="300968"/>
              <a:chOff x="2271950" y="2722775"/>
              <a:chExt cx="575875" cy="201775"/>
            </a:xfrm>
          </p:grpSpPr>
          <p:sp>
            <p:nvSpPr>
              <p:cNvPr id="1626" name="Google Shape;1626;p57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7" name="Google Shape;1627;p57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8" name="Google Shape;1628;p57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9" name="Google Shape;1629;p57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0" name="Google Shape;1630;p57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1" name="Google Shape;1631;p57"/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1632" name="Google Shape;1632;p57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3" name="Google Shape;1633;p57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4" name="Google Shape;1634;p57"/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avLst/>
                <a:gdLst/>
                <a:ahLst/>
                <a:cxnLst/>
                <a:rect l="l" t="t" r="r" b="b"/>
                <a:pathLst>
                  <a:path w="38747" h="46763" extrusionOk="0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5" name="Google Shape;1635;p57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6" name="Google Shape;1636;p57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7" name="Google Shape;1637;p57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fill="none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8" name="Google Shape;1638;p57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fill="none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9" name="Google Shape;1639;p57"/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avLst/>
                <a:gdLst/>
                <a:ahLst/>
                <a:cxnLst/>
                <a:rect l="l" t="t" r="r" b="b"/>
                <a:pathLst>
                  <a:path w="68835" h="53996" fill="none" extrusionOk="0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0" name="Google Shape;1640;p57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fill="none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1" name="Google Shape;1641;p57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fill="none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2" name="Google Shape;1642;p57"/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" extrusionOk="0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3" name="Google Shape;1643;p57"/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4" name="Google Shape;1644;p57"/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5" name="Google Shape;1645;p57"/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6" name="Google Shape;1646;p57"/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avLst/>
                <a:gdLst/>
                <a:ahLst/>
                <a:cxnLst/>
                <a:rect l="l" t="t" r="r" b="b"/>
                <a:pathLst>
                  <a:path w="27310" h="7804" fill="none" extrusionOk="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7" name="Google Shape;1647;p57"/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7109" fill="none" extrusionOk="0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8" name="Google Shape;1648;p57"/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99" h="7109" fill="none" extrusionOk="0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9" name="Google Shape;1649;p57"/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400" h="7109" fill="none" extrusionOk="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0" name="Google Shape;1650;p57"/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505" fill="none" extrusionOk="0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1" name="Google Shape;1651;p57"/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2" name="Google Shape;1652;p57"/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3" name="Google Shape;1653;p57"/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24" fill="none" extrusionOk="0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4" name="Google Shape;1654;p57"/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5" name="Google Shape;1655;p57"/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6" name="Google Shape;1656;p57"/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avLst/>
                <a:gdLst/>
                <a:ahLst/>
                <a:cxnLst/>
                <a:rect l="l" t="t" r="r" b="b"/>
                <a:pathLst>
                  <a:path w="24549" h="8000" fill="none" extrusionOk="0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7" name="Google Shape;1657;p57"/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1" fill="none" extrusionOk="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8" name="Google Shape;1658;p57"/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2" fill="none" extrusionOk="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9" name="Google Shape;1659;p57"/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1660" name="Google Shape;1660;p57"/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1" name="Google Shape;1661;p57"/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2" name="Google Shape;1662;p57"/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3" name="Google Shape;1663;p57"/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4" name="Google Shape;1664;p57"/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5" name="Google Shape;1665;p57"/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66" name="Google Shape;1666;p57"/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1667" name="Google Shape;1667;p57"/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44750" extrusionOk="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8" name="Google Shape;1668;p57"/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44181" extrusionOk="0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9" name="Google Shape;1669;p57"/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44875" extrusionOk="0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0" name="Google Shape;1670;p57"/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44786" extrusionOk="0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1" name="Google Shape;1671;p57"/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44288" extrusionOk="0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2" name="Google Shape;1672;p57"/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22" extrusionOk="0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3" name="Google Shape;1673;p57"/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511" extrusionOk="0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4" name="Google Shape;1674;p57"/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297" extrusionOk="0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75" name="Google Shape;1675;p57"/>
            <p:cNvGrpSpPr/>
            <p:nvPr/>
          </p:nvGrpSpPr>
          <p:grpSpPr>
            <a:xfrm flipH="1">
              <a:off x="1237981" y="3753166"/>
              <a:ext cx="953591" cy="334099"/>
              <a:chOff x="2271950" y="2722775"/>
              <a:chExt cx="575875" cy="201775"/>
            </a:xfrm>
          </p:grpSpPr>
          <p:sp>
            <p:nvSpPr>
              <p:cNvPr id="1676" name="Google Shape;1676;p57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7" name="Google Shape;1677;p57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8" name="Google Shape;1678;p57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9" name="Google Shape;1679;p57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0" name="Google Shape;1680;p57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81" name="Google Shape;1681;p57"/>
            <p:cNvSpPr/>
            <p:nvPr/>
          </p:nvSpPr>
          <p:spPr>
            <a:xfrm flipH="1">
              <a:off x="984469" y="41965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57"/>
            <p:cNvSpPr/>
            <p:nvPr/>
          </p:nvSpPr>
          <p:spPr>
            <a:xfrm flipH="1">
              <a:off x="3889138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57"/>
            <p:cNvSpPr/>
            <p:nvPr/>
          </p:nvSpPr>
          <p:spPr>
            <a:xfrm flipH="1">
              <a:off x="211187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57"/>
            <p:cNvSpPr/>
            <p:nvPr/>
          </p:nvSpPr>
          <p:spPr>
            <a:xfrm flipH="1">
              <a:off x="364716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57"/>
            <p:cNvSpPr/>
            <p:nvPr/>
          </p:nvSpPr>
          <p:spPr>
            <a:xfrm flipH="1">
              <a:off x="4226057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57"/>
            <p:cNvSpPr/>
            <p:nvPr/>
          </p:nvSpPr>
          <p:spPr>
            <a:xfrm flipH="1">
              <a:off x="725787" y="88336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57"/>
            <p:cNvSpPr/>
            <p:nvPr/>
          </p:nvSpPr>
          <p:spPr>
            <a:xfrm rot="1685758" flipH="1">
              <a:off x="2971353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57"/>
            <p:cNvSpPr/>
            <p:nvPr/>
          </p:nvSpPr>
          <p:spPr>
            <a:xfrm flipH="1">
              <a:off x="2567287" y="38461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1774800" y="3210950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57"/>
            <p:cNvSpPr/>
            <p:nvPr/>
          </p:nvSpPr>
          <p:spPr>
            <a:xfrm flipH="1">
              <a:off x="1583526" y="145075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57"/>
            <p:cNvSpPr/>
            <p:nvPr/>
          </p:nvSpPr>
          <p:spPr>
            <a:xfrm flipH="1">
              <a:off x="3289519" y="3510256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92" name="Google Shape;1692;p57"/>
          <p:cNvSpPr/>
          <p:nvPr/>
        </p:nvSpPr>
        <p:spPr>
          <a:xfrm rot="1685758" flipH="1">
            <a:off x="5181153" y="39434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3" name="Google Shape;1693;p57">
            <a:hlinkClick r:id="rId7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5" name="Google Shape;1695;p57">
            <a:hlinkClick r:id="rId8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98" name="Google Shape;1698;p5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699" name="Google Shape;1699;p5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08" name="Google Shape;1708;p57">
            <a:hlinkClick r:id="rId9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555;p39">
            <a:extLst>
              <a:ext uri="{FF2B5EF4-FFF2-40B4-BE49-F238E27FC236}">
                <a16:creationId xmlns:a16="http://schemas.microsoft.com/office/drawing/2014/main" id="{38915016-AA15-4C79-A762-E145FC6D03AA}"/>
              </a:ext>
            </a:extLst>
          </p:cNvPr>
          <p:cNvSpPr txBox="1">
            <a:spLocks/>
          </p:cNvSpPr>
          <p:nvPr/>
        </p:nvSpPr>
        <p:spPr>
          <a:xfrm>
            <a:off x="3700031" y="475979"/>
            <a:ext cx="4959031" cy="123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de-DE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bas Neue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Die Beziehung zwischen Zeit- und Platzkomplexität</a:t>
            </a:r>
            <a:endParaRPr lang="bg-BG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de-DE" sz="3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de-DE" sz="3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6"/>
          <p:cNvSpPr txBox="1">
            <a:spLocks noGrp="1"/>
          </p:cNvSpPr>
          <p:nvPr>
            <p:ph type="title"/>
          </p:nvPr>
        </p:nvSpPr>
        <p:spPr>
          <a:xfrm>
            <a:off x="700169" y="3950375"/>
            <a:ext cx="8184648" cy="759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bas Neue" panose="020B0604020202020204" charset="0"/>
                <a:ea typeface="Arimo" panose="020B0604020202020204" charset="0"/>
                <a:cs typeface="Arimo" panose="020B0604020202020204" charset="0"/>
              </a:rPr>
              <a:t>Speicherkomplexität in der Informatik</a:t>
            </a:r>
            <a:br>
              <a:rPr lang="bg-BG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dirty="0"/>
          </a:p>
        </p:txBody>
      </p:sp>
      <p:sp>
        <p:nvSpPr>
          <p:cNvPr id="1055" name="Google Shape;1055;p46"/>
          <p:cNvSpPr/>
          <p:nvPr/>
        </p:nvSpPr>
        <p:spPr>
          <a:xfrm>
            <a:off x="1973163" y="27846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6" name="Google Shape;1056;p46"/>
          <p:cNvSpPr/>
          <p:nvPr/>
        </p:nvSpPr>
        <p:spPr>
          <a:xfrm>
            <a:off x="4951838" y="38718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7" name="Google Shape;1057;p46"/>
          <p:cNvSpPr/>
          <p:nvPr/>
        </p:nvSpPr>
        <p:spPr>
          <a:xfrm>
            <a:off x="4323201" y="41754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46"/>
          <p:cNvSpPr/>
          <p:nvPr/>
        </p:nvSpPr>
        <p:spPr>
          <a:xfrm rot="-1685758">
            <a:off x="4253003" y="33044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46"/>
          <p:cNvSpPr/>
          <p:nvPr/>
        </p:nvSpPr>
        <p:spPr>
          <a:xfrm>
            <a:off x="846238" y="2569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p46"/>
          <p:cNvSpPr/>
          <p:nvPr/>
        </p:nvSpPr>
        <p:spPr>
          <a:xfrm rot="-1685758">
            <a:off x="746378" y="23489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61;p46"/>
          <p:cNvSpPr/>
          <p:nvPr/>
        </p:nvSpPr>
        <p:spPr>
          <a:xfrm>
            <a:off x="1203076" y="2863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3" name="Google Shape;1063;p46">
            <a:hlinkClick r:id="rId4" action="ppaction://hlinksldjump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Gliederung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903</Words>
  <Application>Microsoft Office PowerPoint</Application>
  <PresentationFormat>On-screen Show (16:9)</PresentationFormat>
  <Paragraphs>173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Bebas Neue</vt:lpstr>
      <vt:lpstr>Anaheim</vt:lpstr>
      <vt:lpstr>Calibri</vt:lpstr>
      <vt:lpstr>Arial</vt:lpstr>
      <vt:lpstr>Comic Sans MS</vt:lpstr>
      <vt:lpstr>Open Sans</vt:lpstr>
      <vt:lpstr>Cambria Math</vt:lpstr>
      <vt:lpstr>Arimo</vt:lpstr>
      <vt:lpstr>Roboto Condensed Light</vt:lpstr>
      <vt:lpstr>Data Analysis for Business by Slidesgo</vt:lpstr>
      <vt:lpstr>Speicherkomplexität</vt:lpstr>
      <vt:lpstr>Gliederung</vt:lpstr>
      <vt:lpstr>Ein Blick auf die Speicherkapazität</vt:lpstr>
      <vt:lpstr>Speichergrößen und die Datenmengen</vt:lpstr>
      <vt:lpstr>Definition der Speicherkomplexität (Platzkomplexität)  </vt:lpstr>
      <vt:lpstr>Notation</vt:lpstr>
      <vt:lpstr>PowerPoint Presentation</vt:lpstr>
      <vt:lpstr>PowerPoint Presentation</vt:lpstr>
      <vt:lpstr>Speicherkomplexität in der Informatik </vt:lpstr>
      <vt:lpstr>Arten von Datenspeichern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Verschiedene Anwendungen</vt:lpstr>
      <vt:lpstr>Quellenverzeichnis</vt:lpstr>
      <vt:lpstr>Vielen Dank für eure Aufmersamkeit!!!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Platzkomplexität</dc:title>
  <dc:creator>user</dc:creator>
  <cp:lastModifiedBy>Vesela Krumova</cp:lastModifiedBy>
  <cp:revision>52</cp:revision>
  <dcterms:modified xsi:type="dcterms:W3CDTF">2022-09-19T11:50:19Z</dcterms:modified>
</cp:coreProperties>
</file>